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2"/>
  </p:notesMasterIdLst>
  <p:handoutMasterIdLst>
    <p:handoutMasterId r:id="rId53"/>
  </p:handoutMasterIdLst>
  <p:sldIdLst>
    <p:sldId id="256" r:id="rId2"/>
    <p:sldId id="257" r:id="rId3"/>
    <p:sldId id="307" r:id="rId4"/>
    <p:sldId id="317" r:id="rId5"/>
    <p:sldId id="316" r:id="rId6"/>
    <p:sldId id="318" r:id="rId7"/>
    <p:sldId id="319" r:id="rId8"/>
    <p:sldId id="335" r:id="rId9"/>
    <p:sldId id="304" r:id="rId10"/>
    <p:sldId id="305" r:id="rId11"/>
    <p:sldId id="334" r:id="rId12"/>
    <p:sldId id="313" r:id="rId13"/>
    <p:sldId id="306" r:id="rId14"/>
    <p:sldId id="314" r:id="rId15"/>
    <p:sldId id="324" r:id="rId16"/>
    <p:sldId id="309" r:id="rId17"/>
    <p:sldId id="320" r:id="rId18"/>
    <p:sldId id="311" r:id="rId19"/>
    <p:sldId id="315" r:id="rId20"/>
    <p:sldId id="258" r:id="rId21"/>
    <p:sldId id="259" r:id="rId22"/>
    <p:sldId id="260" r:id="rId23"/>
    <p:sldId id="261" r:id="rId24"/>
    <p:sldId id="262" r:id="rId25"/>
    <p:sldId id="266" r:id="rId26"/>
    <p:sldId id="263" r:id="rId27"/>
    <p:sldId id="264" r:id="rId28"/>
    <p:sldId id="265" r:id="rId29"/>
    <p:sldId id="268" r:id="rId30"/>
    <p:sldId id="269" r:id="rId31"/>
    <p:sldId id="270" r:id="rId32"/>
    <p:sldId id="272" r:id="rId33"/>
    <p:sldId id="274" r:id="rId34"/>
    <p:sldId id="275" r:id="rId35"/>
    <p:sldId id="279" r:id="rId36"/>
    <p:sldId id="280" r:id="rId37"/>
    <p:sldId id="281" r:id="rId38"/>
    <p:sldId id="282" r:id="rId39"/>
    <p:sldId id="322" r:id="rId40"/>
    <p:sldId id="285" r:id="rId41"/>
    <p:sldId id="286" r:id="rId42"/>
    <p:sldId id="293" r:id="rId43"/>
    <p:sldId id="294" r:id="rId44"/>
    <p:sldId id="337" r:id="rId45"/>
    <p:sldId id="338" r:id="rId46"/>
    <p:sldId id="339" r:id="rId47"/>
    <p:sldId id="340" r:id="rId48"/>
    <p:sldId id="301" r:id="rId49"/>
    <p:sldId id="325" r:id="rId50"/>
    <p:sldId id="326" r:id="rId51"/>
  </p:sldIdLst>
  <p:sldSz cx="9144000" cy="6858000" type="screen4x3"/>
  <p:notesSz cx="6815138" cy="99425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1" autoAdjust="0"/>
    <p:restoredTop sz="94628"/>
  </p:normalViewPr>
  <p:slideViewPr>
    <p:cSldViewPr>
      <p:cViewPr varScale="1">
        <p:scale>
          <a:sx n="119" d="100"/>
          <a:sy n="119" d="100"/>
        </p:scale>
        <p:origin x="130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3226" cy="49712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60335" y="0"/>
            <a:ext cx="2953226" cy="497126"/>
          </a:xfrm>
          <a:prstGeom prst="rect">
            <a:avLst/>
          </a:prstGeom>
        </p:spPr>
        <p:txBody>
          <a:bodyPr vert="horz" lIns="91440" tIns="45720" rIns="91440" bIns="45720" rtlCol="0"/>
          <a:lstStyle>
            <a:lvl1pPr algn="r">
              <a:defRPr sz="1200"/>
            </a:lvl1pPr>
          </a:lstStyle>
          <a:p>
            <a:fld id="{E7AABD77-F9A1-49F4-9261-4F1094E04584}" type="datetimeFigureOut">
              <a:rPr lang="fr-FR" smtClean="0"/>
              <a:pPr/>
              <a:t>10/11/2021</a:t>
            </a:fld>
            <a:endParaRPr lang="fr-FR"/>
          </a:p>
        </p:txBody>
      </p:sp>
      <p:sp>
        <p:nvSpPr>
          <p:cNvPr id="4" name="Espace réservé du pied de page 3"/>
          <p:cNvSpPr>
            <a:spLocks noGrp="1"/>
          </p:cNvSpPr>
          <p:nvPr>
            <p:ph type="ftr" sz="quarter" idx="2"/>
          </p:nvPr>
        </p:nvSpPr>
        <p:spPr>
          <a:xfrm>
            <a:off x="0" y="9443662"/>
            <a:ext cx="2953226" cy="497126"/>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60335" y="9443662"/>
            <a:ext cx="2953226" cy="497126"/>
          </a:xfrm>
          <a:prstGeom prst="rect">
            <a:avLst/>
          </a:prstGeom>
        </p:spPr>
        <p:txBody>
          <a:bodyPr vert="horz" lIns="91440" tIns="45720" rIns="91440" bIns="45720" rtlCol="0" anchor="b"/>
          <a:lstStyle>
            <a:lvl1pPr algn="r">
              <a:defRPr sz="1200"/>
            </a:lvl1pPr>
          </a:lstStyle>
          <a:p>
            <a:fld id="{E6428DBB-94AE-4962-9C7F-B5AA6793F4D2}" type="slidenum">
              <a:rPr lang="fr-FR" smtClean="0"/>
              <a:pPr/>
              <a:t>‹N°›</a:t>
            </a:fld>
            <a:endParaRPr lang="fr-FR"/>
          </a:p>
        </p:txBody>
      </p:sp>
    </p:spTree>
    <p:extLst>
      <p:ext uri="{BB962C8B-B14F-4D97-AF65-F5344CB8AC3E}">
        <p14:creationId xmlns:p14="http://schemas.microsoft.com/office/powerpoint/2010/main" val="2449839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3226" cy="49712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60335" y="0"/>
            <a:ext cx="2953226" cy="497126"/>
          </a:xfrm>
          <a:prstGeom prst="rect">
            <a:avLst/>
          </a:prstGeom>
        </p:spPr>
        <p:txBody>
          <a:bodyPr vert="horz" lIns="91440" tIns="45720" rIns="91440" bIns="45720" rtlCol="0"/>
          <a:lstStyle>
            <a:lvl1pPr algn="r">
              <a:defRPr sz="1200"/>
            </a:lvl1pPr>
          </a:lstStyle>
          <a:p>
            <a:fld id="{99358D37-33B8-4052-837A-1C87C60494E6}" type="datetimeFigureOut">
              <a:rPr lang="fr-FR" smtClean="0"/>
              <a:pPr/>
              <a:t>10/11/2021</a:t>
            </a:fld>
            <a:endParaRPr lang="fr-FR"/>
          </a:p>
        </p:txBody>
      </p:sp>
      <p:sp>
        <p:nvSpPr>
          <p:cNvPr id="4" name="Espace réservé de l'image des diapositives 3"/>
          <p:cNvSpPr>
            <a:spLocks noGrp="1" noRot="1" noChangeAspect="1"/>
          </p:cNvSpPr>
          <p:nvPr>
            <p:ph type="sldImg" idx="2"/>
          </p:nvPr>
        </p:nvSpPr>
        <p:spPr>
          <a:xfrm>
            <a:off x="923925" y="746125"/>
            <a:ext cx="4968875" cy="37274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1514" y="4722694"/>
            <a:ext cx="5452110" cy="447413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3662"/>
            <a:ext cx="2953226" cy="49712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60335" y="9443662"/>
            <a:ext cx="2953226" cy="497126"/>
          </a:xfrm>
          <a:prstGeom prst="rect">
            <a:avLst/>
          </a:prstGeom>
        </p:spPr>
        <p:txBody>
          <a:bodyPr vert="horz" lIns="91440" tIns="45720" rIns="91440" bIns="45720" rtlCol="0" anchor="b"/>
          <a:lstStyle>
            <a:lvl1pPr algn="r">
              <a:defRPr sz="1200"/>
            </a:lvl1pPr>
          </a:lstStyle>
          <a:p>
            <a:fld id="{FAFAD039-F61F-43DC-83E2-589395C712DD}" type="slidenum">
              <a:rPr lang="fr-FR" smtClean="0"/>
              <a:pPr/>
              <a:t>‹N°›</a:t>
            </a:fld>
            <a:endParaRPr lang="fr-FR"/>
          </a:p>
        </p:txBody>
      </p:sp>
    </p:spTree>
    <p:extLst>
      <p:ext uri="{BB962C8B-B14F-4D97-AF65-F5344CB8AC3E}">
        <p14:creationId xmlns:p14="http://schemas.microsoft.com/office/powerpoint/2010/main" val="78030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La communication</a:t>
            </a:r>
          </a:p>
        </p:txBody>
      </p:sp>
      <p:sp>
        <p:nvSpPr>
          <p:cNvPr id="4" name="Espace réservé du numéro de diapositive 3"/>
          <p:cNvSpPr>
            <a:spLocks noGrp="1"/>
          </p:cNvSpPr>
          <p:nvPr>
            <p:ph type="sldNum" sz="quarter" idx="10"/>
          </p:nvPr>
        </p:nvSpPr>
        <p:spPr/>
        <p:txBody>
          <a:bodyPr/>
          <a:lstStyle/>
          <a:p>
            <a:fld id="{FAFAD039-F61F-43DC-83E2-589395C712DD}"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AFAD039-F61F-43DC-83E2-589395C712DD}" type="slidenum">
              <a:rPr lang="fr-FR" smtClean="0"/>
              <a:pPr/>
              <a:t>9</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AFAD039-F61F-43DC-83E2-589395C712DD}" type="slidenum">
              <a:rPr lang="fr-FR" smtClean="0"/>
              <a:pPr/>
              <a:t>20</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AFAD039-F61F-43DC-83E2-589395C712DD}" type="slidenum">
              <a:rPr lang="fr-FR" smtClean="0"/>
              <a:pPr/>
              <a:t>21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194AC4D4-588B-4543-9BA6-3C433F7C7774}" type="datetime1">
              <a:rPr lang="fr-FR" smtClean="0"/>
              <a:pPr/>
              <a:t>10/11/2021</a:t>
            </a:fld>
            <a:endParaRPr lang="fr-BE"/>
          </a:p>
        </p:txBody>
      </p:sp>
      <p:sp>
        <p:nvSpPr>
          <p:cNvPr id="17" name="Espace réservé du pied de page 16"/>
          <p:cNvSpPr>
            <a:spLocks noGrp="1"/>
          </p:cNvSpPr>
          <p:nvPr>
            <p:ph type="ftr" sz="quarter" idx="11"/>
          </p:nvPr>
        </p:nvSpPr>
        <p:spPr/>
        <p:txBody>
          <a:bodyPr/>
          <a:lstStyle/>
          <a:p>
            <a:r>
              <a:rPr lang="fr-BE"/>
              <a:t>Monique Lafont Formation Conseil</a:t>
            </a: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CF4668DC-857F-487D-BFFA-8C0CA5037977}" type="slidenum">
              <a:rPr lang="fr-BE" smtClean="0"/>
              <a:pPr/>
              <a:t>‹N°›</a:t>
            </a:fld>
            <a:endParaRPr lang="fr-BE"/>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7DB958B0-47F8-4784-878A-F91B70FFCD5F}" type="datetime1">
              <a:rPr lang="fr-FR" smtClean="0"/>
              <a:pPr/>
              <a:t>10/11/2021</a:t>
            </a:fld>
            <a:endParaRPr lang="fr-BE"/>
          </a:p>
        </p:txBody>
      </p:sp>
      <p:sp>
        <p:nvSpPr>
          <p:cNvPr id="5" name="Espace réservé du pied de page 4"/>
          <p:cNvSpPr>
            <a:spLocks noGrp="1"/>
          </p:cNvSpPr>
          <p:nvPr>
            <p:ph type="ftr" sz="quarter" idx="11"/>
          </p:nvPr>
        </p:nvSpPr>
        <p:spPr/>
        <p:txBody>
          <a:bodyPr/>
          <a:lstStyle/>
          <a:p>
            <a:r>
              <a:rPr lang="fr-BE"/>
              <a:t>Monique Lafont Formation Conseil</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9F880D93-CF98-45B5-BCDA-A29065DDB33A}" type="datetime1">
              <a:rPr lang="fr-FR" smtClean="0"/>
              <a:pPr/>
              <a:t>10/11/2021</a:t>
            </a:fld>
            <a:endParaRPr lang="fr-BE"/>
          </a:p>
        </p:txBody>
      </p:sp>
      <p:sp>
        <p:nvSpPr>
          <p:cNvPr id="5" name="Espace réservé du pied de page 4"/>
          <p:cNvSpPr>
            <a:spLocks noGrp="1"/>
          </p:cNvSpPr>
          <p:nvPr>
            <p:ph type="ftr" sz="quarter" idx="11"/>
          </p:nvPr>
        </p:nvSpPr>
        <p:spPr/>
        <p:txBody>
          <a:bodyPr/>
          <a:lstStyle/>
          <a:p>
            <a:r>
              <a:rPr lang="fr-BE"/>
              <a:t>Monique Lafont Formation Conseil</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A4EA423B-31DF-4C66-84A8-114DBD70B41F}" type="datetime1">
              <a:rPr lang="fr-FR" smtClean="0"/>
              <a:pPr/>
              <a:t>10/11/2021</a:t>
            </a:fld>
            <a:endParaRPr lang="fr-BE"/>
          </a:p>
        </p:txBody>
      </p:sp>
      <p:sp>
        <p:nvSpPr>
          <p:cNvPr id="5" name="Espace réservé du pied de page 4"/>
          <p:cNvSpPr>
            <a:spLocks noGrp="1"/>
          </p:cNvSpPr>
          <p:nvPr>
            <p:ph type="ftr" sz="quarter" idx="11"/>
          </p:nvPr>
        </p:nvSpPr>
        <p:spPr/>
        <p:txBody>
          <a:bodyPr/>
          <a:lstStyle/>
          <a:p>
            <a:r>
              <a:rPr lang="fr-BE"/>
              <a:t>Monique Lafont Formation Conseil</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A86EC68A-25A7-4B66-BE8E-4AD328CB0B3D}" type="datetime1">
              <a:rPr lang="fr-FR" smtClean="0"/>
              <a:pPr/>
              <a:t>10/11/2021</a:t>
            </a:fld>
            <a:endParaRPr lang="fr-BE"/>
          </a:p>
        </p:txBody>
      </p:sp>
      <p:sp>
        <p:nvSpPr>
          <p:cNvPr id="5" name="Espace réservé du pied de page 4"/>
          <p:cNvSpPr>
            <a:spLocks noGrp="1"/>
          </p:cNvSpPr>
          <p:nvPr>
            <p:ph type="ftr" sz="quarter" idx="11"/>
          </p:nvPr>
        </p:nvSpPr>
        <p:spPr>
          <a:xfrm>
            <a:off x="800100" y="6172200"/>
            <a:ext cx="4000500" cy="457200"/>
          </a:xfrm>
        </p:spPr>
        <p:txBody>
          <a:bodyPr/>
          <a:lstStyle/>
          <a:p>
            <a:r>
              <a:rPr lang="fr-BE"/>
              <a:t>Monique Lafont Formation Conseil</a:t>
            </a: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D1795C06-7B0B-46B5-B5CD-CF1BD30F232D}" type="datetime1">
              <a:rPr lang="fr-FR" smtClean="0"/>
              <a:pPr/>
              <a:t>10/11/2021</a:t>
            </a:fld>
            <a:endParaRPr lang="fr-BE"/>
          </a:p>
        </p:txBody>
      </p:sp>
      <p:sp>
        <p:nvSpPr>
          <p:cNvPr id="6" name="Espace réservé du pied de page 5"/>
          <p:cNvSpPr>
            <a:spLocks noGrp="1"/>
          </p:cNvSpPr>
          <p:nvPr>
            <p:ph type="ftr" sz="quarter" idx="11"/>
          </p:nvPr>
        </p:nvSpPr>
        <p:spPr/>
        <p:txBody>
          <a:bodyPr/>
          <a:lstStyle/>
          <a:p>
            <a:r>
              <a:rPr lang="fr-BE"/>
              <a:t>Monique Lafont Formation Conseil</a:t>
            </a: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A8010D62-0251-4862-8D11-0EA8046A633D}" type="datetime1">
              <a:rPr lang="fr-FR" smtClean="0"/>
              <a:pPr/>
              <a:t>10/11/2021</a:t>
            </a:fld>
            <a:endParaRPr lang="fr-BE"/>
          </a:p>
        </p:txBody>
      </p:sp>
      <p:sp>
        <p:nvSpPr>
          <p:cNvPr id="8" name="Espace réservé du pied de page 7"/>
          <p:cNvSpPr>
            <a:spLocks noGrp="1"/>
          </p:cNvSpPr>
          <p:nvPr>
            <p:ph type="ftr" sz="quarter" idx="11"/>
          </p:nvPr>
        </p:nvSpPr>
        <p:spPr/>
        <p:txBody>
          <a:bodyPr/>
          <a:lstStyle/>
          <a:p>
            <a:r>
              <a:rPr lang="fr-BE"/>
              <a:t>Monique Lafont Formation Conseil</a:t>
            </a: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E47ACA6B-062E-489E-BE1C-45058B4EC3D8}" type="datetime1">
              <a:rPr lang="fr-FR" smtClean="0"/>
              <a:pPr/>
              <a:t>10/11/2021</a:t>
            </a:fld>
            <a:endParaRPr lang="fr-BE"/>
          </a:p>
        </p:txBody>
      </p:sp>
      <p:sp>
        <p:nvSpPr>
          <p:cNvPr id="4" name="Espace réservé du pied de page 3"/>
          <p:cNvSpPr>
            <a:spLocks noGrp="1"/>
          </p:cNvSpPr>
          <p:nvPr>
            <p:ph type="ftr" sz="quarter" idx="11"/>
          </p:nvPr>
        </p:nvSpPr>
        <p:spPr/>
        <p:txBody>
          <a:bodyPr/>
          <a:lstStyle/>
          <a:p>
            <a:r>
              <a:rPr lang="fr-BE"/>
              <a:t>Monique Lafont Formation Conseil</a:t>
            </a: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378BE7C-1920-47B6-AC65-6C2F88F08B30}" type="datetime1">
              <a:rPr lang="fr-FR" smtClean="0"/>
              <a:pPr/>
              <a:t>10/11/2021</a:t>
            </a:fld>
            <a:endParaRPr lang="fr-BE"/>
          </a:p>
        </p:txBody>
      </p:sp>
      <p:sp>
        <p:nvSpPr>
          <p:cNvPr id="3" name="Espace réservé du pied de page 2"/>
          <p:cNvSpPr>
            <a:spLocks noGrp="1"/>
          </p:cNvSpPr>
          <p:nvPr>
            <p:ph type="ftr" sz="quarter" idx="11"/>
          </p:nvPr>
        </p:nvSpPr>
        <p:spPr/>
        <p:txBody>
          <a:bodyPr/>
          <a:lstStyle/>
          <a:p>
            <a:r>
              <a:rPr lang="fr-BE"/>
              <a:t>Monique Lafont Formation Conseil</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EE39D635-BD69-48DD-887D-40E4E3565B8B}" type="datetime1">
              <a:rPr lang="fr-FR" smtClean="0"/>
              <a:pPr/>
              <a:t>10/11/2021</a:t>
            </a:fld>
            <a:endParaRPr lang="fr-BE"/>
          </a:p>
        </p:txBody>
      </p:sp>
      <p:sp>
        <p:nvSpPr>
          <p:cNvPr id="6" name="Espace réservé du pied de page 5"/>
          <p:cNvSpPr>
            <a:spLocks noGrp="1"/>
          </p:cNvSpPr>
          <p:nvPr>
            <p:ph type="ftr" sz="quarter" idx="11"/>
          </p:nvPr>
        </p:nvSpPr>
        <p:spPr/>
        <p:txBody>
          <a:bodyPr/>
          <a:lstStyle/>
          <a:p>
            <a:r>
              <a:rPr lang="fr-BE"/>
              <a:t>Monique Lafont Formation Conseil</a:t>
            </a: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9D15ACA6-4641-4C13-97C9-9E07CF07A50E}" type="datetime1">
              <a:rPr lang="fr-FR" smtClean="0"/>
              <a:pPr/>
              <a:t>10/11/2021</a:t>
            </a:fld>
            <a:endParaRPr lang="fr-BE"/>
          </a:p>
        </p:txBody>
      </p:sp>
      <p:sp>
        <p:nvSpPr>
          <p:cNvPr id="6" name="Espace réservé du pied de page 5"/>
          <p:cNvSpPr>
            <a:spLocks noGrp="1"/>
          </p:cNvSpPr>
          <p:nvPr>
            <p:ph type="ftr" sz="quarter" idx="11"/>
          </p:nvPr>
        </p:nvSpPr>
        <p:spPr>
          <a:xfrm>
            <a:off x="914400" y="6172200"/>
            <a:ext cx="3886200" cy="457200"/>
          </a:xfrm>
        </p:spPr>
        <p:txBody>
          <a:bodyPr/>
          <a:lstStyle/>
          <a:p>
            <a:r>
              <a:rPr lang="fr-BE"/>
              <a:t>Monique Lafont Formation Conseil</a:t>
            </a:r>
          </a:p>
        </p:txBody>
      </p:sp>
      <p:sp>
        <p:nvSpPr>
          <p:cNvPr id="7" name="Espace réservé du numéro de diapositive 6"/>
          <p:cNvSpPr>
            <a:spLocks noGrp="1"/>
          </p:cNvSpPr>
          <p:nvPr>
            <p:ph type="sldNum" sz="quarter" idx="12"/>
          </p:nvPr>
        </p:nvSpPr>
        <p:spPr>
          <a:xfrm>
            <a:off x="146304" y="6208776"/>
            <a:ext cx="457200" cy="457200"/>
          </a:xfrm>
        </p:spPr>
        <p:txBody>
          <a:bodyPr/>
          <a:lstStyle/>
          <a:p>
            <a:fld id="{CF4668DC-857F-487D-BFFA-8C0CA5037977}" type="slidenum">
              <a:rPr lang="fr-BE" smtClean="0"/>
              <a:pPr/>
              <a:t>‹N°›</a:t>
            </a:fld>
            <a:endParaRPr lang="fr-BE"/>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DE0AB6C-0530-4FD6-A7B1-9C6B8D9E4F3D}" type="datetime1">
              <a:rPr lang="fr-FR" smtClean="0"/>
              <a:pPr/>
              <a:t>10/11/2021</a:t>
            </a:fld>
            <a:endParaRPr lang="fr-BE"/>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fr-BE"/>
              <a:t>Monique Lafont Formation Conseil</a:t>
            </a: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fr.wikipedia.org/wiki/Ambresin" TargetMode="External"/><Relationship Id="rId2" Type="http://schemas.openxmlformats.org/officeDocument/2006/relationships/hyperlink" Target="http://fr.wikipedia.org/wiki/Fichier:Ambresin.jpg" TargetMode="Externa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3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95400" y="3200400"/>
            <a:ext cx="6400800" cy="3468960"/>
          </a:xfrm>
        </p:spPr>
        <p:txBody>
          <a:bodyPr>
            <a:normAutofit/>
          </a:bodyPr>
          <a:lstStyle/>
          <a:p>
            <a:endParaRPr lang="fr-FR" sz="2000" b="1" dirty="0"/>
          </a:p>
          <a:p>
            <a:endParaRPr lang="fr-FR" sz="2000" b="1" dirty="0"/>
          </a:p>
          <a:p>
            <a:endParaRPr lang="fr-FR" sz="2000" b="1" dirty="0"/>
          </a:p>
          <a:p>
            <a:endParaRPr lang="fr-FR" sz="2000" b="1" dirty="0"/>
          </a:p>
          <a:p>
            <a:endParaRPr lang="fr-FR" sz="2000" b="1" dirty="0"/>
          </a:p>
          <a:p>
            <a:endParaRPr lang="fr-FR" sz="2000" b="1" dirty="0"/>
          </a:p>
          <a:p>
            <a:r>
              <a:rPr lang="fr-FR" sz="2000" b="1" dirty="0"/>
              <a:t>Monique Lafont Formation Conseil</a:t>
            </a:r>
          </a:p>
        </p:txBody>
      </p:sp>
      <p:sp>
        <p:nvSpPr>
          <p:cNvPr id="2" name="Titre 1"/>
          <p:cNvSpPr>
            <a:spLocks noGrp="1"/>
          </p:cNvSpPr>
          <p:nvPr>
            <p:ph type="ctrTitle"/>
          </p:nvPr>
        </p:nvSpPr>
        <p:spPr/>
        <p:txBody>
          <a:bodyPr/>
          <a:lstStyle/>
          <a:p>
            <a:r>
              <a:rPr lang="fr-FR" dirty="0"/>
              <a:t>La communication  interpersonnelle </a:t>
            </a:r>
            <a:br>
              <a:rPr lang="fr-FR" dirty="0"/>
            </a:br>
            <a:r>
              <a:rPr lang="fr-FR" dirty="0"/>
              <a:t>De quoi parle-t-on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Les membres du collège de </a:t>
            </a:r>
            <a:r>
              <a:rPr lang="fr-FR" sz="2800" b="1" dirty="0" err="1"/>
              <a:t>Palo</a:t>
            </a:r>
            <a:r>
              <a:rPr lang="fr-FR" sz="2800" b="1" dirty="0"/>
              <a:t> Alto : </a:t>
            </a:r>
            <a:br>
              <a:rPr lang="fr-FR" sz="2800" b="1" dirty="0"/>
            </a:br>
            <a:r>
              <a:rPr lang="fr-FR" sz="2800" b="1" dirty="0"/>
              <a:t>Gregory Bateson</a:t>
            </a:r>
          </a:p>
        </p:txBody>
      </p:sp>
      <p:sp>
        <p:nvSpPr>
          <p:cNvPr id="3" name="Espace réservé du contenu 2"/>
          <p:cNvSpPr>
            <a:spLocks noGrp="1"/>
          </p:cNvSpPr>
          <p:nvPr>
            <p:ph sz="quarter" idx="1"/>
          </p:nvPr>
        </p:nvSpPr>
        <p:spPr/>
        <p:txBody>
          <a:bodyPr>
            <a:normAutofit/>
          </a:bodyPr>
          <a:lstStyle/>
          <a:p>
            <a:r>
              <a:rPr lang="fr-FR" b="1" dirty="0"/>
              <a:t>Gregory Bateson (1950) </a:t>
            </a:r>
            <a:r>
              <a:rPr lang="fr-FR" dirty="0"/>
              <a:t>anthropologue, menant des enquêtes ethnologiques sur les rituels en Nouvelle Guinée  s’intéresse à la sociologie et à la psychiatrie </a:t>
            </a:r>
          </a:p>
          <a:p>
            <a:pPr>
              <a:buNone/>
            </a:pPr>
            <a:r>
              <a:rPr lang="fr-FR" dirty="0"/>
              <a:t>	On lui doit deux concepts :</a:t>
            </a:r>
          </a:p>
          <a:p>
            <a:r>
              <a:rPr lang="fr-FR" b="1" dirty="0"/>
              <a:t>Le double </a:t>
            </a:r>
            <a:r>
              <a:rPr lang="fr-FR" b="1" dirty="0" err="1"/>
              <a:t>bind</a:t>
            </a:r>
            <a:r>
              <a:rPr lang="fr-FR" b="1" dirty="0"/>
              <a:t>, </a:t>
            </a:r>
            <a:r>
              <a:rPr lang="fr-FR" dirty="0"/>
              <a:t>ou contrainte double ou injonction contradictoire : soit l’ordre : « sois spontané ! »</a:t>
            </a:r>
          </a:p>
          <a:p>
            <a:pPr>
              <a:buNone/>
            </a:pPr>
            <a:r>
              <a:rPr lang="fr-FR" dirty="0"/>
              <a:t>	L’impératif annule le teneur du message : lui obéir c’est s’exclure de la spontanéité, ne pas obéir c’est refuser le message : dans les deux cas on est puni soit qu’on interprète correctement le message, soit qu’on l’interprète de travers</a:t>
            </a:r>
          </a:p>
          <a:p>
            <a:pPr>
              <a:buNone/>
            </a:pP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10</a:t>
            </a:fld>
            <a:endParaRPr lang="fr-BE"/>
          </a:p>
        </p:txBody>
      </p:sp>
      <p:sp>
        <p:nvSpPr>
          <p:cNvPr id="5" name="Espace réservé du pied de page 4"/>
          <p:cNvSpPr>
            <a:spLocks noGrp="1"/>
          </p:cNvSpPr>
          <p:nvPr>
            <p:ph type="ftr" sz="quarter" idx="11"/>
          </p:nvPr>
        </p:nvSpPr>
        <p:spPr/>
        <p:txBody>
          <a:bodyPr/>
          <a:lstStyle/>
          <a:p>
            <a:r>
              <a:rPr lang="fr-BE"/>
              <a:t>Monique Lafont Formation Conseil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Exemples de communications paradoxales </a:t>
            </a:r>
          </a:p>
        </p:txBody>
      </p:sp>
      <p:sp>
        <p:nvSpPr>
          <p:cNvPr id="3" name="Espace réservé du pied de page 2"/>
          <p:cNvSpPr>
            <a:spLocks noGrp="1"/>
          </p:cNvSpPr>
          <p:nvPr>
            <p:ph type="ftr" sz="quarter" idx="11"/>
          </p:nvPr>
        </p:nvSpPr>
        <p:spPr/>
        <p:txBody>
          <a:bodyPr/>
          <a:lstStyle/>
          <a:p>
            <a:r>
              <a:rPr lang="fr-BE"/>
              <a:t>Monique Lafont Formation Conseil</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11</a:t>
            </a:fld>
            <a:endParaRPr lang="fr-BE"/>
          </a:p>
        </p:txBody>
      </p:sp>
      <p:sp>
        <p:nvSpPr>
          <p:cNvPr id="5" name="Espace réservé du contenu 4"/>
          <p:cNvSpPr>
            <a:spLocks noGrp="1"/>
          </p:cNvSpPr>
          <p:nvPr>
            <p:ph sz="quarter" idx="1"/>
          </p:nvPr>
        </p:nvSpPr>
        <p:spPr/>
        <p:txBody>
          <a:bodyPr>
            <a:normAutofit fontScale="92500" lnSpcReduction="20000"/>
          </a:bodyPr>
          <a:lstStyle/>
          <a:p>
            <a:r>
              <a:rPr lang="fr-FR" b="1" dirty="0"/>
              <a:t>Un paradoxe </a:t>
            </a:r>
          </a:p>
          <a:p>
            <a:pPr>
              <a:buNone/>
            </a:pPr>
            <a:r>
              <a:rPr lang="fr-FR" dirty="0"/>
              <a:t>Un habitant de Fribourg déclare « tous les Fribourgeois sont des menteurs » </a:t>
            </a:r>
          </a:p>
          <a:p>
            <a:r>
              <a:rPr lang="fr-FR" b="1" dirty="0"/>
              <a:t>Antiphrase </a:t>
            </a:r>
          </a:p>
          <a:p>
            <a:pPr>
              <a:buNone/>
            </a:pPr>
            <a:r>
              <a:rPr lang="fr-FR" dirty="0"/>
              <a:t>« C’est du joli ! » « je te félicite ! » « Ah vous me faites rire ! »</a:t>
            </a:r>
          </a:p>
          <a:p>
            <a:r>
              <a:rPr lang="fr-FR" b="1" dirty="0"/>
              <a:t>Injonction paradoxale</a:t>
            </a:r>
          </a:p>
          <a:p>
            <a:pPr>
              <a:buNone/>
            </a:pPr>
            <a:r>
              <a:rPr lang="fr-FR" dirty="0"/>
              <a:t>« Sois moins docile ! », « Oublie moi !» « Je veux que ce soit toi qui commande »</a:t>
            </a:r>
          </a:p>
          <a:p>
            <a:pPr>
              <a:buNone/>
            </a:pPr>
            <a:r>
              <a:rPr lang="fr-FR" dirty="0"/>
              <a:t>La mère à son fils : « Tu ne m’embrasses pas ? » et qui se raidit quand celui ci vient lui faire un câlin </a:t>
            </a:r>
          </a:p>
          <a:p>
            <a:r>
              <a:rPr lang="fr-FR" b="1" dirty="0"/>
              <a:t>La demande impossible </a:t>
            </a:r>
          </a:p>
          <a:p>
            <a:pPr>
              <a:buNone/>
            </a:pPr>
            <a:r>
              <a:rPr lang="fr-FR" b="1" dirty="0"/>
              <a:t>« </a:t>
            </a:r>
            <a:r>
              <a:rPr lang="fr-FR" dirty="0"/>
              <a:t>J’aimerais</a:t>
            </a:r>
            <a:r>
              <a:rPr lang="fr-FR" b="1" dirty="0"/>
              <a:t> </a:t>
            </a:r>
            <a:r>
              <a:rPr lang="fr-FR" dirty="0"/>
              <a:t>que tu me fasses un cadeau, mais j’aimerais que ça vienne de toi, pas parce que je te l’ai demandé »</a:t>
            </a:r>
          </a:p>
          <a:p>
            <a:pPr>
              <a:buNone/>
            </a:pPr>
            <a:endParaRPr lang="fr-FR" dirty="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Gregory Bateson (suite)</a:t>
            </a:r>
            <a:endParaRPr lang="fr-FR" sz="2800" dirty="0"/>
          </a:p>
        </p:txBody>
      </p:sp>
      <p:sp>
        <p:nvSpPr>
          <p:cNvPr id="3" name="Espace réservé du contenu 2"/>
          <p:cNvSpPr>
            <a:spLocks noGrp="1"/>
          </p:cNvSpPr>
          <p:nvPr>
            <p:ph sz="quarter" idx="1"/>
          </p:nvPr>
        </p:nvSpPr>
        <p:spPr>
          <a:ln>
            <a:solidFill>
              <a:schemeClr val="tx1"/>
            </a:solidFill>
          </a:ln>
        </p:spPr>
        <p:txBody>
          <a:bodyPr>
            <a:normAutofit lnSpcReduction="10000"/>
          </a:bodyPr>
          <a:lstStyle/>
          <a:p>
            <a:r>
              <a:rPr lang="fr-FR" b="1" dirty="0"/>
              <a:t>Le second concept :  la communication paradoxale </a:t>
            </a:r>
            <a:r>
              <a:rPr lang="fr-FR" dirty="0"/>
              <a:t>qui permet  de se libérer de la double contrainte en  jouant la contradiction ou en la déjouant par la ruse, le faux serment, la fausse promesse, l’humour, l’antiphrase…</a:t>
            </a:r>
          </a:p>
          <a:p>
            <a:r>
              <a:rPr lang="fr-FR" dirty="0"/>
              <a:t>Ex : La cravate bleue et la cravate rouge  </a:t>
            </a:r>
          </a:p>
          <a:p>
            <a:r>
              <a:rPr lang="fr-FR" dirty="0"/>
              <a:t>Exemple donné par Diderot dans le </a:t>
            </a:r>
            <a:r>
              <a:rPr lang="fr-FR" b="1" dirty="0"/>
              <a:t>Paradoxe du Comédien </a:t>
            </a:r>
            <a:r>
              <a:rPr lang="fr-FR" dirty="0"/>
              <a:t>: l‘acteur convaincant est celui qui est capable d'exprimer une émotion qu'il ne ressent pas.</a:t>
            </a:r>
          </a:p>
          <a:p>
            <a:r>
              <a:rPr lang="fr-FR" dirty="0"/>
              <a:t> Le paradoxe : </a:t>
            </a:r>
            <a:r>
              <a:rPr lang="fr-FR" b="1" i="1" dirty="0"/>
              <a:t>moins on sent, plus on fait sentir</a:t>
            </a:r>
            <a:r>
              <a:rPr lang="fr-FR" b="1" dirty="0"/>
              <a:t> </a:t>
            </a:r>
            <a:r>
              <a:rPr lang="fr-FR" dirty="0"/>
              <a:t>marque le contraste entre l’expression du corps et l’absence d’émotion ressentie de la part de l’acteur.</a:t>
            </a:r>
          </a:p>
          <a:p>
            <a:pPr>
              <a:buNone/>
            </a:pP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12</a:t>
            </a:fld>
            <a:endParaRPr lang="fr-BE"/>
          </a:p>
        </p:txBody>
      </p:sp>
      <p:sp>
        <p:nvSpPr>
          <p:cNvPr id="5" name="Espace réservé du pied de page 4"/>
          <p:cNvSpPr>
            <a:spLocks noGrp="1"/>
          </p:cNvSpPr>
          <p:nvPr>
            <p:ph type="ftr" sz="quarter" idx="11"/>
          </p:nvPr>
        </p:nvSpPr>
        <p:spPr/>
        <p:txBody>
          <a:bodyPr/>
          <a:lstStyle/>
          <a:p>
            <a:r>
              <a:rPr lang="fr-BE"/>
              <a:t>Monique Lafont Formation Conseil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Les membres du collège de </a:t>
            </a:r>
            <a:r>
              <a:rPr lang="fr-FR" sz="2800" b="1" dirty="0" err="1"/>
              <a:t>Palo</a:t>
            </a:r>
            <a:r>
              <a:rPr lang="fr-FR" sz="2800" b="1" dirty="0"/>
              <a:t> Alto : Don </a:t>
            </a:r>
            <a:r>
              <a:rPr lang="fr-FR" sz="2800" b="1" dirty="0" err="1"/>
              <a:t>Jakson</a:t>
            </a:r>
            <a:endParaRPr lang="fr-FR" sz="2800" dirty="0"/>
          </a:p>
        </p:txBody>
      </p:sp>
      <p:sp>
        <p:nvSpPr>
          <p:cNvPr id="3" name="Espace réservé du contenu 2"/>
          <p:cNvSpPr>
            <a:spLocks noGrp="1"/>
          </p:cNvSpPr>
          <p:nvPr>
            <p:ph sz="quarter" idx="1"/>
          </p:nvPr>
        </p:nvSpPr>
        <p:spPr>
          <a:xfrm>
            <a:off x="899592" y="1628800"/>
            <a:ext cx="7772400" cy="4572000"/>
          </a:xfrm>
        </p:spPr>
        <p:txBody>
          <a:bodyPr>
            <a:normAutofit lnSpcReduction="10000"/>
          </a:bodyPr>
          <a:lstStyle/>
          <a:p>
            <a:r>
              <a:rPr lang="fr-FR" b="1" dirty="0"/>
              <a:t>Don Jackson </a:t>
            </a:r>
            <a:r>
              <a:rPr lang="fr-FR" dirty="0"/>
              <a:t>psychiatre et analyste fonde à </a:t>
            </a:r>
            <a:r>
              <a:rPr lang="fr-FR" dirty="0" err="1"/>
              <a:t>Palo</a:t>
            </a:r>
            <a:r>
              <a:rPr lang="fr-FR" dirty="0"/>
              <a:t> Alto le Mental </a:t>
            </a:r>
            <a:r>
              <a:rPr lang="fr-FR" dirty="0" err="1"/>
              <a:t>Research</a:t>
            </a:r>
            <a:r>
              <a:rPr lang="fr-FR" dirty="0"/>
              <a:t> Institute (1960) destiné à des recherches et à des traitements de psychothérapies</a:t>
            </a:r>
          </a:p>
          <a:p>
            <a:r>
              <a:rPr lang="fr-FR" dirty="0"/>
              <a:t>Le concept dominant sera celui </a:t>
            </a:r>
            <a:r>
              <a:rPr lang="fr-FR" b="1" dirty="0"/>
              <a:t>de système </a:t>
            </a:r>
            <a:r>
              <a:rPr lang="fr-FR" dirty="0"/>
              <a:t>appliqué </a:t>
            </a:r>
            <a:r>
              <a:rPr lang="fr-FR" b="1" dirty="0"/>
              <a:t>à la thérapie familiale </a:t>
            </a:r>
          </a:p>
          <a:p>
            <a:r>
              <a:rPr lang="fr-FR" dirty="0"/>
              <a:t>Le principe consiste à traiter le patient individuel dans son entourage familial et à considérer la famille comme un </a:t>
            </a:r>
            <a:r>
              <a:rPr lang="fr-FR" b="1" dirty="0"/>
              <a:t>système homéostatique </a:t>
            </a:r>
            <a:r>
              <a:rPr lang="fr-FR" dirty="0"/>
              <a:t>régi par un ensemble de règles. Tout se passe comme si la famille pour se donner un équilibre avait besoin de la maladie d’un de ses membres. C’est donc  à un nouvel équilibre global qu’il faut procéder</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13</a:t>
            </a:fld>
            <a:endParaRPr lang="fr-BE"/>
          </a:p>
        </p:txBody>
      </p:sp>
      <p:sp>
        <p:nvSpPr>
          <p:cNvPr id="5" name="Espace réservé du pied de page 4"/>
          <p:cNvSpPr>
            <a:spLocks noGrp="1"/>
          </p:cNvSpPr>
          <p:nvPr>
            <p:ph type="ftr" sz="quarter" idx="11"/>
          </p:nvPr>
        </p:nvSpPr>
        <p:spPr/>
        <p:txBody>
          <a:bodyPr/>
          <a:lstStyle/>
          <a:p>
            <a:r>
              <a:rPr lang="fr-BE"/>
              <a:t>Monique Lafont Formation Conseil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Les membres du collège de </a:t>
            </a:r>
            <a:r>
              <a:rPr lang="fr-FR" sz="2800" b="1" dirty="0" err="1"/>
              <a:t>Palo</a:t>
            </a:r>
            <a:r>
              <a:rPr lang="fr-FR" sz="2800" b="1" dirty="0"/>
              <a:t> Alto :</a:t>
            </a:r>
            <a:br>
              <a:rPr lang="fr-FR" sz="2800" b="1" dirty="0"/>
            </a:br>
            <a:r>
              <a:rPr lang="fr-FR" sz="2800" b="1" dirty="0"/>
              <a:t> Paul </a:t>
            </a:r>
            <a:r>
              <a:rPr lang="fr-FR" sz="2800" b="1" dirty="0" err="1"/>
              <a:t>Watzlawick</a:t>
            </a:r>
            <a:r>
              <a:rPr lang="fr-FR" sz="2800" b="1" dirty="0"/>
              <a:t>  (1974)</a:t>
            </a:r>
            <a:endParaRPr lang="fr-FR" sz="2800" dirty="0"/>
          </a:p>
        </p:txBody>
      </p:sp>
      <p:sp>
        <p:nvSpPr>
          <p:cNvPr id="3" name="Espace réservé du contenu 2"/>
          <p:cNvSpPr>
            <a:spLocks noGrp="1"/>
          </p:cNvSpPr>
          <p:nvPr>
            <p:ph sz="quarter" idx="1"/>
          </p:nvPr>
        </p:nvSpPr>
        <p:spPr/>
        <p:txBody>
          <a:bodyPr>
            <a:normAutofit lnSpcReduction="10000"/>
          </a:bodyPr>
          <a:lstStyle/>
          <a:p>
            <a:r>
              <a:rPr lang="fr-FR" dirty="0"/>
              <a:t> </a:t>
            </a:r>
            <a:r>
              <a:rPr lang="fr-FR" b="1" dirty="0"/>
              <a:t>Paul </a:t>
            </a:r>
            <a:r>
              <a:rPr lang="fr-FR" b="1" dirty="0" err="1"/>
              <a:t>Watzlawick</a:t>
            </a:r>
            <a:r>
              <a:rPr lang="fr-FR" b="1" dirty="0"/>
              <a:t> </a:t>
            </a:r>
            <a:r>
              <a:rPr lang="fr-FR" dirty="0"/>
              <a:t>philosophe et psychanalyste se passionne pour les recherches de logique et de philosophie du langage et pour  l’approche systémique en psychothérapie. « </a:t>
            </a:r>
            <a:r>
              <a:rPr lang="fr-FR" b="1" dirty="0"/>
              <a:t>Les plus graves conflits dans les relations humaines sont basés sur les interprétations différentes de la réalité dans laquelle chacun vit »</a:t>
            </a:r>
          </a:p>
          <a:p>
            <a:r>
              <a:rPr lang="fr-FR" dirty="0"/>
              <a:t>Le fondement théorique de son orientation thérapeutique est le </a:t>
            </a:r>
            <a:r>
              <a:rPr lang="fr-FR" b="1" dirty="0"/>
              <a:t>constructivisme </a:t>
            </a:r>
            <a:r>
              <a:rPr lang="fr-FR" dirty="0"/>
              <a:t>c’est-à-dire</a:t>
            </a:r>
            <a:r>
              <a:rPr lang="fr-FR" b="1" dirty="0"/>
              <a:t> l’analyse des processus avec lesquels nous construisons la réalité</a:t>
            </a:r>
            <a:r>
              <a:rPr lang="fr-FR" dirty="0"/>
              <a:t> </a:t>
            </a:r>
          </a:p>
          <a:p>
            <a:r>
              <a:rPr lang="fr-FR" dirty="0"/>
              <a:t>Idée de réalité de </a:t>
            </a:r>
            <a:r>
              <a:rPr lang="fr-FR" b="1" dirty="0"/>
              <a:t>premier ordre </a:t>
            </a:r>
            <a:r>
              <a:rPr lang="fr-FR" dirty="0"/>
              <a:t>parfaitement objective et celle de </a:t>
            </a:r>
            <a:r>
              <a:rPr lang="fr-FR" b="1" dirty="0"/>
              <a:t>second ordre </a:t>
            </a:r>
            <a:r>
              <a:rPr lang="fr-FR" dirty="0"/>
              <a:t>qui n’existe pas et qui est le fruit de notre imagination</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14</a:t>
            </a:fld>
            <a:endParaRPr lang="fr-BE"/>
          </a:p>
        </p:txBody>
      </p:sp>
      <p:sp>
        <p:nvSpPr>
          <p:cNvPr id="5" name="Espace réservé du pied de page 4"/>
          <p:cNvSpPr>
            <a:spLocks noGrp="1"/>
          </p:cNvSpPr>
          <p:nvPr>
            <p:ph type="ftr" sz="quarter" idx="11"/>
          </p:nvPr>
        </p:nvSpPr>
        <p:spPr/>
        <p:txBody>
          <a:bodyPr/>
          <a:lstStyle/>
          <a:p>
            <a:r>
              <a:rPr lang="fr-BE"/>
              <a:t>Monique Lafont Formation Conseil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Les membres du collège de </a:t>
            </a:r>
            <a:r>
              <a:rPr lang="fr-FR" sz="2800" b="1" dirty="0" err="1"/>
              <a:t>Palo</a:t>
            </a:r>
            <a:r>
              <a:rPr lang="fr-FR" sz="2800" b="1" dirty="0"/>
              <a:t> Alto :</a:t>
            </a:r>
            <a:br>
              <a:rPr lang="fr-FR" sz="2800" b="1" dirty="0"/>
            </a:br>
            <a:r>
              <a:rPr lang="fr-FR" sz="2800" b="1" dirty="0"/>
              <a:t> Paul </a:t>
            </a:r>
            <a:r>
              <a:rPr lang="fr-FR" sz="2800" b="1" dirty="0" err="1"/>
              <a:t>Watzlawick</a:t>
            </a:r>
            <a:r>
              <a:rPr lang="fr-FR" sz="2800" b="1" dirty="0"/>
              <a:t> (suite)</a:t>
            </a:r>
          </a:p>
        </p:txBody>
      </p:sp>
      <p:sp>
        <p:nvSpPr>
          <p:cNvPr id="3" name="Espace réservé du pied de page 2"/>
          <p:cNvSpPr>
            <a:spLocks noGrp="1"/>
          </p:cNvSpPr>
          <p:nvPr>
            <p:ph type="ftr" sz="quarter" idx="11"/>
          </p:nvPr>
        </p:nvSpPr>
        <p:spPr/>
        <p:txBody>
          <a:bodyPr/>
          <a:lstStyle/>
          <a:p>
            <a:r>
              <a:rPr lang="fr-BE"/>
              <a:t>Monique Lafont Formation Conseil</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15</a:t>
            </a:fld>
            <a:endParaRPr lang="fr-BE"/>
          </a:p>
        </p:txBody>
      </p:sp>
      <p:sp>
        <p:nvSpPr>
          <p:cNvPr id="5" name="Espace réservé du contenu 4"/>
          <p:cNvSpPr>
            <a:spLocks noGrp="1"/>
          </p:cNvSpPr>
          <p:nvPr>
            <p:ph sz="quarter" idx="1"/>
          </p:nvPr>
        </p:nvSpPr>
        <p:spPr/>
        <p:txBody>
          <a:bodyPr/>
          <a:lstStyle/>
          <a:p>
            <a:r>
              <a:rPr lang="fr-FR" dirty="0"/>
              <a:t>P.W systématise le fonctionnement du </a:t>
            </a:r>
            <a:r>
              <a:rPr lang="fr-FR" b="1" dirty="0"/>
              <a:t>paradoxe</a:t>
            </a:r>
            <a:r>
              <a:rPr lang="fr-FR" dirty="0"/>
              <a:t>. Il identifie le passage du </a:t>
            </a:r>
            <a:r>
              <a:rPr lang="fr-FR" b="1" dirty="0"/>
              <a:t>changement de type 1 </a:t>
            </a:r>
            <a:r>
              <a:rPr lang="fr-FR" dirty="0"/>
              <a:t>:  améliorer le système au </a:t>
            </a:r>
            <a:r>
              <a:rPr lang="fr-FR" b="1" dirty="0"/>
              <a:t>changement de type 2</a:t>
            </a:r>
            <a:r>
              <a:rPr lang="fr-FR" dirty="0"/>
              <a:t> : transformer le système, changer de paradigme</a:t>
            </a:r>
          </a:p>
          <a:p>
            <a:endParaRPr lang="fr-FR" dirty="0"/>
          </a:p>
          <a:p>
            <a:r>
              <a:rPr lang="fr-FR" dirty="0"/>
              <a:t>Sa pratique de la </a:t>
            </a:r>
            <a:r>
              <a:rPr lang="fr-FR" b="1" dirty="0"/>
              <a:t>thérapie paradoxale </a:t>
            </a:r>
            <a:r>
              <a:rPr lang="fr-FR" dirty="0"/>
              <a:t>consiste à placer les gens dans la situation qui est à l’origine de leurs troubles .</a:t>
            </a:r>
          </a:p>
          <a:p>
            <a:endParaRPr lang="fr-FR" dirty="0"/>
          </a:p>
          <a:p>
            <a:r>
              <a:rPr lang="fr-FR" dirty="0"/>
              <a:t> </a:t>
            </a:r>
            <a:r>
              <a:rPr lang="fr-FR" dirty="0" err="1"/>
              <a:t>Cf</a:t>
            </a:r>
            <a:r>
              <a:rPr lang="fr-FR" dirty="0"/>
              <a:t> « </a:t>
            </a:r>
            <a:r>
              <a:rPr lang="fr-FR" b="1" i="1" dirty="0"/>
              <a:t>Faites vous-mêmes votre propre malheur</a:t>
            </a:r>
            <a:r>
              <a:rPr lang="fr-FR" dirty="0"/>
              <a:t> », « </a:t>
            </a:r>
            <a:r>
              <a:rPr lang="fr-FR" b="1" i="1" dirty="0"/>
              <a:t>Comment réussir à échouer ?</a:t>
            </a:r>
            <a:r>
              <a:rPr lang="fr-FR" dirty="0"/>
              <a:t> »</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1035496"/>
            <a:ext cx="8877751" cy="707886"/>
          </a:xfrm>
          <a:prstGeom prst="rect">
            <a:avLst/>
          </a:prstGeom>
          <a:noFill/>
          <a:ln w="9525">
            <a:noFill/>
            <a:miter lim="800000"/>
            <a:headEnd/>
            <a:tailEnd/>
          </a:ln>
          <a:effectLst/>
        </p:spPr>
        <p:txBody>
          <a:bodyPr vert="horz" wrap="non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1"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1" u="sng" strike="noStrike" cap="none" normalizeH="0" baseline="0" dirty="0">
                <a:ln>
                  <a:noFill/>
                </a:ln>
                <a:solidFill>
                  <a:srgbClr val="3366BB"/>
                </a:solidFill>
                <a:effectLst/>
                <a:latin typeface="Courier New" pitchFamily="49" charset="0"/>
                <a:cs typeface="Arial" pitchFamily="34" charset="0"/>
                <a:hlinkClick r:id="rId2"/>
              </a:rPr>
              <a:t>  </a:t>
            </a:r>
            <a:endParaRPr kumimoji="0" lang="fr-FR" sz="15300" b="0" i="0" u="none" strike="noStrike" cap="none" normalizeH="0" baseline="0" dirty="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1" u="sng" strike="noStrike" cap="none" normalizeH="0" baseline="0" dirty="0">
                <a:ln>
                  <a:noFill/>
                </a:ln>
                <a:solidFill>
                  <a:srgbClr val="3366BB"/>
                </a:solidFill>
                <a:effectLst/>
                <a:latin typeface="Courier New" pitchFamily="49" charset="0"/>
                <a:cs typeface="Courier New" pitchFamily="49" charset="0"/>
              </a:rPr>
              <a:t> </a:t>
            </a:r>
            <a:endParaRPr kumimoji="0" lang="fr-FR" sz="600" b="0" i="0" u="none" strike="noStrike" cap="none" normalizeH="0" baseline="0" dirty="0">
              <a:ln>
                <a:noFill/>
              </a:ln>
              <a:solidFill>
                <a:schemeClr val="tx1"/>
              </a:solidFill>
              <a:effectLst/>
              <a:latin typeface="Courier New" pitchFamily="49" charset="0"/>
              <a:cs typeface="Arial" pitchFamily="34" charset="0"/>
            </a:endParaRPr>
          </a:p>
          <a:p>
            <a:pPr lvl="0" eaLnBrk="0" fontAlgn="base" hangingPunct="0">
              <a:spcBef>
                <a:spcPct val="0"/>
              </a:spcBef>
              <a:spcAft>
                <a:spcPct val="0"/>
              </a:spcAft>
            </a:pPr>
            <a:r>
              <a:rPr kumimoji="0" lang="fr-FR" sz="600" b="0" i="1" u="sng" strike="noStrike" cap="none" normalizeH="0" baseline="0" dirty="0">
                <a:ln>
                  <a:noFill/>
                </a:ln>
                <a:solidFill>
                  <a:srgbClr val="3366BB"/>
                </a:solidFill>
                <a:effectLst/>
                <a:latin typeface="Courier New" pitchFamily="49" charset="0"/>
                <a:cs typeface="Courier New" pitchFamily="49" charset="0"/>
              </a:rPr>
              <a:t>Exemple de lecture à plusieurs niveaux, pouvant prêter à réflexion ou humour, d’un panneau de signalisation routière «» : le cimetière </a:t>
            </a:r>
            <a:r>
              <a:rPr kumimoji="0" lang="fr-FR" sz="600" b="0" i="1" u="sng" strike="noStrike" cap="none" normalizeH="0" baseline="0" dirty="0" err="1">
                <a:ln>
                  <a:noFill/>
                </a:ln>
                <a:solidFill>
                  <a:srgbClr val="3366BB"/>
                </a:solidFill>
                <a:effectLst/>
                <a:latin typeface="Courier New" pitchFamily="49" charset="0"/>
                <a:cs typeface="Courier New" pitchFamily="49" charset="0"/>
              </a:rPr>
              <a:t>es</a:t>
            </a:r>
            <a:r>
              <a:rPr lang="fr-FR" sz="600" i="1" u="sng" dirty="0" err="1">
                <a:solidFill>
                  <a:srgbClr val="3366BB"/>
                </a:solidFill>
                <a:latin typeface="Courier New" pitchFamily="49" charset="0"/>
                <a:cs typeface="Courier New" pitchFamily="49" charset="0"/>
              </a:rPr>
              <a:t>voie</a:t>
            </a:r>
            <a:r>
              <a:rPr lang="fr-FR" sz="600" i="1" u="sng" dirty="0">
                <a:solidFill>
                  <a:srgbClr val="3366BB"/>
                </a:solidFill>
                <a:latin typeface="Courier New" pitchFamily="49" charset="0"/>
                <a:cs typeface="Courier New" pitchFamily="49" charset="0"/>
              </a:rPr>
              <a:t> sans issue </a:t>
            </a:r>
            <a:r>
              <a:rPr kumimoji="0" lang="fr-FR" sz="600" b="0" i="1" u="sng" strike="noStrike" cap="none" normalizeH="0" baseline="0" dirty="0">
                <a:ln>
                  <a:noFill/>
                </a:ln>
                <a:solidFill>
                  <a:srgbClr val="3366BB"/>
                </a:solidFill>
                <a:effectLst/>
                <a:latin typeface="Courier New" pitchFamily="49" charset="0"/>
                <a:cs typeface="Courier New" pitchFamily="49" charset="0"/>
              </a:rPr>
              <a:t>t-il bien une issue ? (</a:t>
            </a:r>
            <a:r>
              <a:rPr kumimoji="0" lang="fr-FR" sz="600" b="0" i="1" u="sng" strike="noStrike" cap="none" normalizeH="0" baseline="0" dirty="0" err="1">
                <a:ln>
                  <a:noFill/>
                </a:ln>
                <a:solidFill>
                  <a:srgbClr val="3366BB"/>
                </a:solidFill>
                <a:effectLst/>
                <a:latin typeface="Courier New" pitchFamily="49" charset="0"/>
                <a:cs typeface="Courier New" pitchFamily="49" charset="0"/>
                <a:hlinkClick r:id="rId3" tooltip="Ambresin"/>
              </a:rPr>
              <a:t>Ambresin</a:t>
            </a:r>
            <a:r>
              <a:rPr kumimoji="0" lang="fr-FR" sz="600" b="0" i="1" u="sng" strike="noStrike" cap="none" normalizeH="0" baseline="0" dirty="0">
                <a:ln>
                  <a:noFill/>
                </a:ln>
                <a:solidFill>
                  <a:srgbClr val="3366BB"/>
                </a:solidFill>
                <a:effectLst/>
                <a:latin typeface="Courier New" pitchFamily="49" charset="0"/>
                <a:cs typeface="Courier New" pitchFamily="49" charset="0"/>
              </a:rPr>
              <a:t> e</a:t>
            </a:r>
          </a:p>
        </p:txBody>
      </p:sp>
      <p:pic>
        <p:nvPicPr>
          <p:cNvPr id="52226" name="Picture 2" descr="http://upload.wikimedia.org/wikipedia/commons/thumb/8/87/Ambresin.jpg/250px-Ambresin.jpg">
            <a:hlinkClick r:id="rId2"/>
          </p:cNvPr>
          <p:cNvPicPr>
            <a:picLocks noChangeAspect="1" noChangeArrowheads="1"/>
          </p:cNvPicPr>
          <p:nvPr/>
        </p:nvPicPr>
        <p:blipFill>
          <a:blip r:embed="rId4" cstate="print"/>
          <a:srcRect/>
          <a:stretch>
            <a:fillRect/>
          </a:stretch>
        </p:blipFill>
        <p:spPr bwMode="auto">
          <a:xfrm>
            <a:off x="1619672" y="332656"/>
            <a:ext cx="5544616" cy="3528392"/>
          </a:xfrm>
          <a:prstGeom prst="rect">
            <a:avLst/>
          </a:prstGeom>
          <a:noFill/>
        </p:spPr>
      </p:pic>
      <p:pic>
        <p:nvPicPr>
          <p:cNvPr id="52227" name="Picture 3" descr="http://bits.wikimedia.org/skins-1.18/common/images/magnify-clip.png">
            <a:hlinkClick r:id="rId2" tooltip="Agrandir"/>
          </p:cNvPr>
          <p:cNvPicPr>
            <a:picLocks noChangeAspect="1" noChangeArrowheads="1"/>
          </p:cNvPicPr>
          <p:nvPr/>
        </p:nvPicPr>
        <p:blipFill>
          <a:blip r:embed="rId5" cstate="print"/>
          <a:srcRect/>
          <a:stretch>
            <a:fillRect/>
          </a:stretch>
        </p:blipFill>
        <p:spPr bwMode="auto">
          <a:xfrm>
            <a:off x="228600" y="130175"/>
            <a:ext cx="142875" cy="104775"/>
          </a:xfrm>
          <a:prstGeom prst="rect">
            <a:avLst/>
          </a:prstGeom>
          <a:noFill/>
        </p:spPr>
      </p:pic>
      <p:sp>
        <p:nvSpPr>
          <p:cNvPr id="8" name="Espace réservé du contenu 7"/>
          <p:cNvSpPr>
            <a:spLocks noGrp="1"/>
          </p:cNvSpPr>
          <p:nvPr>
            <p:ph sz="quarter" idx="4294967295"/>
          </p:nvPr>
        </p:nvSpPr>
        <p:spPr>
          <a:xfrm>
            <a:off x="683568" y="4365104"/>
            <a:ext cx="7772400" cy="1944216"/>
          </a:xfrm>
        </p:spPr>
        <p:txBody>
          <a:bodyPr>
            <a:normAutofit fontScale="92500" lnSpcReduction="20000"/>
          </a:bodyPr>
          <a:lstStyle/>
          <a:p>
            <a:pPr algn="ctr">
              <a:buNone/>
            </a:pPr>
            <a:r>
              <a:rPr lang="fr-FR" b="1" dirty="0"/>
              <a:t>Résoudre les injonctions paradoxales </a:t>
            </a:r>
          </a:p>
          <a:p>
            <a:r>
              <a:rPr lang="fr-FR" dirty="0"/>
              <a:t>Distinguer les messages contradictoires.</a:t>
            </a:r>
          </a:p>
          <a:p>
            <a:r>
              <a:rPr lang="fr-FR" dirty="0"/>
              <a:t>Faire des méta-commentaires.</a:t>
            </a:r>
          </a:p>
          <a:p>
            <a:r>
              <a:rPr lang="fr-FR" dirty="0"/>
              <a:t>Trouver un moyen de "sortir du cadre".</a:t>
            </a:r>
          </a:p>
          <a:p>
            <a:r>
              <a:rPr lang="fr-FR" dirty="0"/>
              <a:t>Empêcher cette situation de devenir une expérience récurrente.</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16</a:t>
            </a:fld>
            <a:endParaRPr lang="fr-BE"/>
          </a:p>
        </p:txBody>
      </p:sp>
      <p:sp>
        <p:nvSpPr>
          <p:cNvPr id="7" name="Espace réservé du pied de page 6"/>
          <p:cNvSpPr>
            <a:spLocks noGrp="1"/>
          </p:cNvSpPr>
          <p:nvPr>
            <p:ph type="ftr" sz="quarter" idx="11"/>
          </p:nvPr>
        </p:nvSpPr>
        <p:spPr/>
        <p:txBody>
          <a:bodyPr/>
          <a:lstStyle/>
          <a:p>
            <a:r>
              <a:rPr lang="fr-BE"/>
              <a:t>Monique Lafont Formation Conseil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Cinq axiomes de communication </a:t>
            </a:r>
            <a:br>
              <a:rPr lang="fr-FR" sz="2800" b="1" dirty="0"/>
            </a:br>
            <a:r>
              <a:rPr lang="fr-FR" sz="2800" b="1" dirty="0"/>
              <a:t>selon  Paul </a:t>
            </a:r>
            <a:r>
              <a:rPr lang="fr-FR" sz="2800" b="1" dirty="0" err="1"/>
              <a:t>Watzlawick</a:t>
            </a:r>
            <a:endParaRPr lang="fr-FR" sz="2800" dirty="0"/>
          </a:p>
        </p:txBody>
      </p:sp>
      <p:sp>
        <p:nvSpPr>
          <p:cNvPr id="3" name="Espace réservé du contenu 2"/>
          <p:cNvSpPr>
            <a:spLocks noGrp="1"/>
          </p:cNvSpPr>
          <p:nvPr>
            <p:ph sz="quarter" idx="1"/>
          </p:nvPr>
        </p:nvSpPr>
        <p:spPr/>
        <p:txBody>
          <a:bodyPr>
            <a:normAutofit fontScale="92500" lnSpcReduction="10000"/>
          </a:bodyPr>
          <a:lstStyle/>
          <a:p>
            <a:r>
              <a:rPr lang="fr-FR" dirty="0"/>
              <a:t>1. </a:t>
            </a:r>
            <a:r>
              <a:rPr lang="fr-FR" b="1" i="1" dirty="0"/>
              <a:t>On ne peut pas ne pas communiquer </a:t>
            </a:r>
          </a:p>
          <a:p>
            <a:r>
              <a:rPr lang="fr-FR" dirty="0"/>
              <a:t>2. </a:t>
            </a:r>
            <a:r>
              <a:rPr lang="fr-FR" b="1" i="1" dirty="0"/>
              <a:t>Toute communication présente deux aspects le contenu et la relation  </a:t>
            </a:r>
            <a:r>
              <a:rPr lang="fr-FR" dirty="0"/>
              <a:t>tels que  le second englobe le premier . Ce phénomène est une méta-communication</a:t>
            </a:r>
          </a:p>
          <a:p>
            <a:r>
              <a:rPr lang="fr-FR" dirty="0"/>
              <a:t>3. </a:t>
            </a:r>
            <a:r>
              <a:rPr lang="fr-FR" b="1" i="1" dirty="0"/>
              <a:t>Nous utilisons deux modes de communication </a:t>
            </a:r>
            <a:r>
              <a:rPr lang="fr-FR" dirty="0"/>
              <a:t>: </a:t>
            </a:r>
            <a:r>
              <a:rPr lang="fr-FR" b="1" i="1" dirty="0"/>
              <a:t>digital</a:t>
            </a:r>
            <a:r>
              <a:rPr lang="fr-FR" dirty="0"/>
              <a:t> (le contenu) </a:t>
            </a:r>
            <a:r>
              <a:rPr lang="fr-FR" b="1" i="1" dirty="0"/>
              <a:t>et analogique </a:t>
            </a:r>
            <a:r>
              <a:rPr lang="fr-FR" dirty="0"/>
              <a:t>(le non verbal)</a:t>
            </a:r>
          </a:p>
          <a:p>
            <a:r>
              <a:rPr lang="fr-FR" dirty="0"/>
              <a:t>4. </a:t>
            </a:r>
            <a:r>
              <a:rPr lang="fr-FR" b="1" i="1" dirty="0"/>
              <a:t>La nature d’une relation dépend du rythme des séquences de communication </a:t>
            </a:r>
            <a:r>
              <a:rPr lang="fr-FR" dirty="0"/>
              <a:t>entre les partenaires (</a:t>
            </a:r>
            <a:r>
              <a:rPr lang="fr-FR" dirty="0" err="1"/>
              <a:t>cf</a:t>
            </a:r>
            <a:r>
              <a:rPr lang="fr-FR" dirty="0"/>
              <a:t> rôle de la boucle de rétroaction)</a:t>
            </a:r>
          </a:p>
          <a:p>
            <a:r>
              <a:rPr lang="fr-FR" dirty="0"/>
              <a:t>5. </a:t>
            </a:r>
            <a:r>
              <a:rPr lang="fr-FR" b="1" i="1" dirty="0"/>
              <a:t>Tout échange de communication est soit symétrique soit complémentaire  </a:t>
            </a:r>
            <a:r>
              <a:rPr lang="fr-FR" dirty="0"/>
              <a:t>(relation d’égalité ou d’inégalité : relation dite haute ou dite basse) </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17</a:t>
            </a:fld>
            <a:endParaRPr lang="fr-BE"/>
          </a:p>
        </p:txBody>
      </p:sp>
      <p:sp>
        <p:nvSpPr>
          <p:cNvPr id="5" name="Espace réservé du pied de page 4"/>
          <p:cNvSpPr>
            <a:spLocks noGrp="1"/>
          </p:cNvSpPr>
          <p:nvPr>
            <p:ph type="ftr" sz="quarter" idx="11"/>
          </p:nvPr>
        </p:nvSpPr>
        <p:spPr/>
        <p:txBody>
          <a:bodyPr/>
          <a:lstStyle/>
          <a:p>
            <a:r>
              <a:rPr lang="fr-BE"/>
              <a:t>Monique Lafont Formation Conseil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normAutofit/>
          </a:bodyPr>
          <a:lstStyle/>
          <a:p>
            <a:r>
              <a:rPr lang="fr-FR" sz="2800" b="1" dirty="0"/>
              <a:t>Les membres du collège de </a:t>
            </a:r>
            <a:r>
              <a:rPr lang="fr-FR" sz="2800" b="1" dirty="0" err="1"/>
              <a:t>Palo</a:t>
            </a:r>
            <a:r>
              <a:rPr lang="fr-FR" sz="2800" b="1" dirty="0"/>
              <a:t> Alto : </a:t>
            </a:r>
            <a:br>
              <a:rPr lang="fr-FR" sz="2800" b="1" dirty="0"/>
            </a:br>
            <a:r>
              <a:rPr lang="fr-FR" sz="2800" b="1" dirty="0"/>
              <a:t>Edward T. Hall (1984)</a:t>
            </a:r>
            <a:endParaRPr lang="fr-FR" sz="2800" dirty="0"/>
          </a:p>
        </p:txBody>
      </p:sp>
      <p:sp>
        <p:nvSpPr>
          <p:cNvPr id="11" name="Espace réservé du contenu 10"/>
          <p:cNvSpPr>
            <a:spLocks noGrp="1"/>
          </p:cNvSpPr>
          <p:nvPr>
            <p:ph sz="quarter" idx="1"/>
          </p:nvPr>
        </p:nvSpPr>
        <p:spPr/>
        <p:txBody>
          <a:bodyPr>
            <a:normAutofit lnSpcReduction="10000"/>
          </a:bodyPr>
          <a:lstStyle/>
          <a:p>
            <a:r>
              <a:rPr lang="fr-FR" b="1" dirty="0"/>
              <a:t>Edward T. Hall </a:t>
            </a:r>
            <a:r>
              <a:rPr lang="fr-FR" dirty="0"/>
              <a:t>anthropologue , archéologue et formateur développe la notion de </a:t>
            </a:r>
            <a:r>
              <a:rPr lang="fr-FR" b="1" dirty="0"/>
              <a:t>proxémique </a:t>
            </a:r>
            <a:r>
              <a:rPr lang="fr-FR" dirty="0"/>
              <a:t>où l’espace est compris comme un langage </a:t>
            </a:r>
          </a:p>
          <a:p>
            <a:r>
              <a:rPr lang="fr-FR" dirty="0"/>
              <a:t>Il tend à définir </a:t>
            </a:r>
            <a:r>
              <a:rPr lang="fr-FR" b="1" dirty="0"/>
              <a:t>la culture comme un ensemble de codes</a:t>
            </a:r>
            <a:r>
              <a:rPr lang="fr-FR" dirty="0"/>
              <a:t>, et définit dans «</a:t>
            </a:r>
            <a:r>
              <a:rPr lang="fr-FR" b="1" i="1" dirty="0"/>
              <a:t> La dimension cachée</a:t>
            </a:r>
            <a:r>
              <a:rPr lang="fr-FR" dirty="0"/>
              <a:t> » une grammaire de l’espace </a:t>
            </a:r>
          </a:p>
          <a:p>
            <a:pPr>
              <a:buNone/>
            </a:pPr>
            <a:r>
              <a:rPr lang="fr-FR" dirty="0"/>
              <a:t>		Ex :  le monde nord-occidental communique selon 4 	distances : intime/personnelle/sociale/publique.</a:t>
            </a:r>
          </a:p>
          <a:p>
            <a:r>
              <a:rPr lang="fr-FR" dirty="0"/>
              <a:t>Il amorce l’étude de </a:t>
            </a:r>
            <a:r>
              <a:rPr lang="fr-FR" b="1" dirty="0"/>
              <a:t>la communication inter culturelle </a:t>
            </a:r>
            <a:r>
              <a:rPr lang="fr-FR" dirty="0"/>
              <a:t>et préconise : l’empathie, le fait d’assumer ses différences, et la création d’hypothèses plutôt que celles d’interprétations</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18</a:t>
            </a:fld>
            <a:endParaRPr lang="fr-BE"/>
          </a:p>
        </p:txBody>
      </p:sp>
      <p:sp>
        <p:nvSpPr>
          <p:cNvPr id="5" name="Espace réservé du pied de page 4"/>
          <p:cNvSpPr>
            <a:spLocks noGrp="1"/>
          </p:cNvSpPr>
          <p:nvPr>
            <p:ph type="ftr" sz="quarter" idx="11"/>
          </p:nvPr>
        </p:nvSpPr>
        <p:spPr/>
        <p:txBody>
          <a:bodyPr/>
          <a:lstStyle/>
          <a:p>
            <a:r>
              <a:rPr lang="fr-BE"/>
              <a:t>Monique Lafont Formation Conseil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7690048" cy="476672"/>
          </a:xfrm>
        </p:spPr>
        <p:txBody>
          <a:bodyPr>
            <a:normAutofit/>
          </a:bodyPr>
          <a:lstStyle/>
          <a:p>
            <a:r>
              <a:rPr lang="fr-FR" sz="2000" b="1" dirty="0"/>
              <a:t>Les huit distances de Edward </a:t>
            </a:r>
            <a:r>
              <a:rPr lang="fr-FR" sz="2000" b="1" dirty="0" err="1"/>
              <a:t>T.Hall</a:t>
            </a:r>
            <a:endParaRPr lang="fr-FR" sz="2000" dirty="0"/>
          </a:p>
        </p:txBody>
      </p:sp>
      <p:graphicFrame>
        <p:nvGraphicFramePr>
          <p:cNvPr id="4" name="Espace réservé du contenu 3"/>
          <p:cNvGraphicFramePr>
            <a:graphicFrameLocks noGrp="1"/>
          </p:cNvGraphicFramePr>
          <p:nvPr>
            <p:ph sz="quarter" idx="1"/>
          </p:nvPr>
        </p:nvGraphicFramePr>
        <p:xfrm>
          <a:off x="395536" y="548680"/>
          <a:ext cx="7772401" cy="5871258"/>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0000"/>
                    </a:ext>
                  </a:extLst>
                </a:gridCol>
                <a:gridCol w="1441648">
                  <a:extLst>
                    <a:ext uri="{9D8B030D-6E8A-4147-A177-3AD203B41FA5}">
                      <a16:colId xmlns:a16="http://schemas.microsoft.com/office/drawing/2014/main" val="20001"/>
                    </a:ext>
                  </a:extLst>
                </a:gridCol>
                <a:gridCol w="3739953">
                  <a:extLst>
                    <a:ext uri="{9D8B030D-6E8A-4147-A177-3AD203B41FA5}">
                      <a16:colId xmlns:a16="http://schemas.microsoft.com/office/drawing/2014/main" val="20002"/>
                    </a:ext>
                  </a:extLst>
                </a:gridCol>
              </a:tblGrid>
              <a:tr h="1036491">
                <a:tc>
                  <a:txBody>
                    <a:bodyPr/>
                    <a:lstStyle/>
                    <a:p>
                      <a:r>
                        <a:rPr lang="fr-FR" dirty="0"/>
                        <a:t>Distance intime</a:t>
                      </a:r>
                    </a:p>
                    <a:p>
                      <a:r>
                        <a:rPr lang="fr-FR" dirty="0"/>
                        <a:t>15 à 45 cm</a:t>
                      </a:r>
                    </a:p>
                  </a:txBody>
                  <a:tcPr>
                    <a:solidFill>
                      <a:schemeClr val="accent1">
                        <a:lumMod val="60000"/>
                        <a:lumOff val="40000"/>
                      </a:schemeClr>
                    </a:solidFill>
                  </a:tcPr>
                </a:tc>
                <a:tc>
                  <a:txBody>
                    <a:bodyPr/>
                    <a:lstStyle/>
                    <a:p>
                      <a:pPr marL="342900" indent="-342900">
                        <a:buNone/>
                      </a:pPr>
                      <a:r>
                        <a:rPr lang="fr-FR" dirty="0"/>
                        <a:t>1.</a:t>
                      </a:r>
                      <a:r>
                        <a:rPr lang="fr-FR" baseline="0" dirty="0"/>
                        <a:t> </a:t>
                      </a:r>
                      <a:r>
                        <a:rPr lang="fr-FR" u="sng" dirty="0"/>
                        <a:t>Proche</a:t>
                      </a:r>
                      <a:r>
                        <a:rPr lang="fr-FR" u="sng" baseline="0" dirty="0"/>
                        <a:t> </a:t>
                      </a:r>
                    </a:p>
                  </a:txBody>
                  <a:tcPr>
                    <a:solidFill>
                      <a:schemeClr val="accent1">
                        <a:lumMod val="60000"/>
                        <a:lumOff val="40000"/>
                      </a:schemeClr>
                    </a:solidFill>
                  </a:tcPr>
                </a:tc>
                <a:tc>
                  <a:txBody>
                    <a:bodyPr/>
                    <a:lstStyle/>
                    <a:p>
                      <a:r>
                        <a:rPr lang="fr-FR" dirty="0"/>
                        <a:t>Corps à corps, bruits et chuchotements </a:t>
                      </a:r>
                    </a:p>
                    <a:p>
                      <a:r>
                        <a:rPr lang="fr-FR" dirty="0"/>
                        <a:t>Odeurs : sexualité, lutte</a:t>
                      </a:r>
                    </a:p>
                  </a:txBody>
                  <a:tcPr>
                    <a:solidFill>
                      <a:schemeClr val="accent1">
                        <a:lumMod val="60000"/>
                        <a:lumOff val="40000"/>
                      </a:schemeClr>
                    </a:solidFill>
                  </a:tcPr>
                </a:tc>
                <a:extLst>
                  <a:ext uri="{0D108BD9-81ED-4DB2-BD59-A6C34878D82A}">
                    <a16:rowId xmlns:a16="http://schemas.microsoft.com/office/drawing/2014/main" val="10000"/>
                  </a:ext>
                </a:extLst>
              </a:tr>
              <a:tr h="547685">
                <a:tc>
                  <a:txBody>
                    <a:bodyPr/>
                    <a:lstStyle/>
                    <a:p>
                      <a:endParaRPr lang="fr-FR"/>
                    </a:p>
                  </a:txBody>
                  <a:tcPr/>
                </a:tc>
                <a:tc>
                  <a:txBody>
                    <a:bodyPr/>
                    <a:lstStyle/>
                    <a:p>
                      <a:r>
                        <a:rPr lang="fr-FR" dirty="0"/>
                        <a:t>2. </a:t>
                      </a:r>
                      <a:r>
                        <a:rPr lang="fr-FR" u="sng" dirty="0"/>
                        <a:t>Eloignée</a:t>
                      </a:r>
                    </a:p>
                  </a:txBody>
                  <a:tcPr/>
                </a:tc>
                <a:tc>
                  <a:txBody>
                    <a:bodyPr/>
                    <a:lstStyle/>
                    <a:p>
                      <a:r>
                        <a:rPr lang="fr-FR" dirty="0"/>
                        <a:t>Dans la mouvance</a:t>
                      </a:r>
                      <a:r>
                        <a:rPr lang="fr-FR" baseline="0" dirty="0"/>
                        <a:t> corporelle (la bulle), odeur et parfum, mi-voix, intimité, famille</a:t>
                      </a:r>
                      <a:endParaRPr lang="fr-FR" dirty="0"/>
                    </a:p>
                  </a:txBody>
                  <a:tcPr/>
                </a:tc>
                <a:extLst>
                  <a:ext uri="{0D108BD9-81ED-4DB2-BD59-A6C34878D82A}">
                    <a16:rowId xmlns:a16="http://schemas.microsoft.com/office/drawing/2014/main" val="10001"/>
                  </a:ext>
                </a:extLst>
              </a:tr>
              <a:tr h="627685">
                <a:tc>
                  <a:txBody>
                    <a:bodyPr/>
                    <a:lstStyle/>
                    <a:p>
                      <a:r>
                        <a:rPr lang="fr-FR" dirty="0"/>
                        <a:t>Distance interpersonnelle</a:t>
                      </a:r>
                    </a:p>
                    <a:p>
                      <a:r>
                        <a:rPr lang="fr-FR" dirty="0"/>
                        <a:t>45 cm à 1,2</a:t>
                      </a:r>
                      <a:r>
                        <a:rPr lang="fr-FR" baseline="0" dirty="0"/>
                        <a:t> m</a:t>
                      </a:r>
                      <a:endParaRPr lang="fr-FR" dirty="0"/>
                    </a:p>
                  </a:txBody>
                  <a:tcPr/>
                </a:tc>
                <a:tc>
                  <a:txBody>
                    <a:bodyPr/>
                    <a:lstStyle/>
                    <a:p>
                      <a:r>
                        <a:rPr lang="fr-FR" u="sng" dirty="0"/>
                        <a:t>3. Proche</a:t>
                      </a:r>
                    </a:p>
                  </a:txBody>
                  <a:tcPr/>
                </a:tc>
                <a:tc>
                  <a:txBody>
                    <a:bodyPr/>
                    <a:lstStyle/>
                    <a:p>
                      <a:r>
                        <a:rPr lang="fr-FR" dirty="0"/>
                        <a:t>A portée de geste, parfum, voix normale,</a:t>
                      </a:r>
                      <a:r>
                        <a:rPr lang="fr-FR" baseline="0" dirty="0"/>
                        <a:t> : familiarité</a:t>
                      </a:r>
                      <a:endParaRPr lang="fr-FR" dirty="0"/>
                    </a:p>
                  </a:txBody>
                  <a:tcPr/>
                </a:tc>
                <a:extLst>
                  <a:ext uri="{0D108BD9-81ED-4DB2-BD59-A6C34878D82A}">
                    <a16:rowId xmlns:a16="http://schemas.microsoft.com/office/drawing/2014/main" val="10002"/>
                  </a:ext>
                </a:extLst>
              </a:tr>
              <a:tr h="635677">
                <a:tc>
                  <a:txBody>
                    <a:bodyPr/>
                    <a:lstStyle/>
                    <a:p>
                      <a:endParaRPr lang="fr-FR" dirty="0"/>
                    </a:p>
                  </a:txBody>
                  <a:tcPr/>
                </a:tc>
                <a:tc>
                  <a:txBody>
                    <a:bodyPr/>
                    <a:lstStyle/>
                    <a:p>
                      <a:r>
                        <a:rPr lang="fr-FR" dirty="0"/>
                        <a:t>4. </a:t>
                      </a:r>
                      <a:r>
                        <a:rPr lang="fr-FR" u="sng" dirty="0"/>
                        <a:t>Eloignée</a:t>
                      </a:r>
                      <a:r>
                        <a:rPr lang="fr-FR" dirty="0"/>
                        <a:t> </a:t>
                      </a:r>
                    </a:p>
                  </a:txBody>
                  <a:tcPr/>
                </a:tc>
                <a:tc>
                  <a:txBody>
                    <a:bodyPr/>
                    <a:lstStyle/>
                    <a:p>
                      <a:r>
                        <a:rPr lang="fr-FR" dirty="0"/>
                        <a:t>Regard</a:t>
                      </a:r>
                      <a:r>
                        <a:rPr lang="fr-FR" baseline="0" dirty="0"/>
                        <a:t> de pied en cap, limite du parfum, </a:t>
                      </a:r>
                    </a:p>
                    <a:p>
                      <a:r>
                        <a:rPr lang="fr-FR" baseline="0" dirty="0"/>
                        <a:t>Voix pleine : arrivée-au revoir</a:t>
                      </a:r>
                      <a:endParaRPr lang="fr-FR" dirty="0"/>
                    </a:p>
                  </a:txBody>
                  <a:tcPr/>
                </a:tc>
                <a:extLst>
                  <a:ext uri="{0D108BD9-81ED-4DB2-BD59-A6C34878D82A}">
                    <a16:rowId xmlns:a16="http://schemas.microsoft.com/office/drawing/2014/main" val="10003"/>
                  </a:ext>
                </a:extLst>
              </a:tr>
              <a:tr h="931701">
                <a:tc>
                  <a:txBody>
                    <a:bodyPr/>
                    <a:lstStyle/>
                    <a:p>
                      <a:r>
                        <a:rPr lang="fr-FR" dirty="0"/>
                        <a:t>Distance sociale </a:t>
                      </a:r>
                    </a:p>
                    <a:p>
                      <a:r>
                        <a:rPr lang="fr-FR" dirty="0"/>
                        <a:t>1,2m</a:t>
                      </a:r>
                      <a:r>
                        <a:rPr lang="fr-FR" baseline="0" dirty="0"/>
                        <a:t> à 3,6 m</a:t>
                      </a:r>
                      <a:endParaRPr lang="fr-FR" dirty="0"/>
                    </a:p>
                  </a:txBody>
                  <a:tcPr/>
                </a:tc>
                <a:tc>
                  <a:txBody>
                    <a:bodyPr/>
                    <a:lstStyle/>
                    <a:p>
                      <a:r>
                        <a:rPr lang="fr-FR" dirty="0"/>
                        <a:t>5</a:t>
                      </a:r>
                      <a:r>
                        <a:rPr lang="fr-FR" u="sng" dirty="0"/>
                        <a:t>. Proche </a:t>
                      </a:r>
                    </a:p>
                  </a:txBody>
                  <a:tcPr/>
                </a:tc>
                <a:tc>
                  <a:txBody>
                    <a:bodyPr/>
                    <a:lstStyle/>
                    <a:p>
                      <a:r>
                        <a:rPr lang="fr-FR" dirty="0"/>
                        <a:t>Relation professionnelle de bureau, réception, </a:t>
                      </a:r>
                    </a:p>
                    <a:p>
                      <a:r>
                        <a:rPr lang="fr-FR" dirty="0"/>
                        <a:t>Voix pleine distincte</a:t>
                      </a:r>
                    </a:p>
                  </a:txBody>
                  <a:tcPr/>
                </a:tc>
                <a:extLst>
                  <a:ext uri="{0D108BD9-81ED-4DB2-BD59-A6C34878D82A}">
                    <a16:rowId xmlns:a16="http://schemas.microsoft.com/office/drawing/2014/main" val="10004"/>
                  </a:ext>
                </a:extLst>
              </a:tr>
              <a:tr h="648072">
                <a:tc>
                  <a:txBody>
                    <a:bodyPr/>
                    <a:lstStyle/>
                    <a:p>
                      <a:endParaRPr lang="fr-FR" dirty="0"/>
                    </a:p>
                  </a:txBody>
                  <a:tcPr/>
                </a:tc>
                <a:tc>
                  <a:txBody>
                    <a:bodyPr/>
                    <a:lstStyle/>
                    <a:p>
                      <a:r>
                        <a:rPr lang="fr-FR" dirty="0"/>
                        <a:t>6</a:t>
                      </a:r>
                      <a:r>
                        <a:rPr lang="fr-FR" u="sng" dirty="0"/>
                        <a:t>. Eloignée</a:t>
                      </a:r>
                    </a:p>
                  </a:txBody>
                  <a:tcPr/>
                </a:tc>
                <a:tc>
                  <a:txBody>
                    <a:bodyPr/>
                    <a:lstStyle/>
                    <a:p>
                      <a:r>
                        <a:rPr lang="fr-FR" dirty="0"/>
                        <a:t>Coefficient</a:t>
                      </a:r>
                      <a:r>
                        <a:rPr lang="fr-FR" baseline="0" dirty="0"/>
                        <a:t> hiérarchique</a:t>
                      </a:r>
                    </a:p>
                    <a:p>
                      <a:r>
                        <a:rPr lang="fr-FR" baseline="0" dirty="0"/>
                        <a:t>PDG, N+1 </a:t>
                      </a:r>
                      <a:r>
                        <a:rPr lang="fr-FR" baseline="0" dirty="0" err="1"/>
                        <a:t>etc</a:t>
                      </a:r>
                      <a:r>
                        <a:rPr lang="fr-FR" baseline="0" dirty="0"/>
                        <a:t> </a:t>
                      </a:r>
                      <a:endParaRPr lang="fr-FR" dirty="0"/>
                    </a:p>
                  </a:txBody>
                  <a:tcPr/>
                </a:tc>
                <a:extLst>
                  <a:ext uri="{0D108BD9-81ED-4DB2-BD59-A6C34878D82A}">
                    <a16:rowId xmlns:a16="http://schemas.microsoft.com/office/drawing/2014/main" val="10005"/>
                  </a:ext>
                </a:extLst>
              </a:tr>
              <a:tr h="648072">
                <a:tc>
                  <a:txBody>
                    <a:bodyPr/>
                    <a:lstStyle/>
                    <a:p>
                      <a:r>
                        <a:rPr lang="fr-FR" dirty="0"/>
                        <a:t>Distance publique </a:t>
                      </a:r>
                    </a:p>
                    <a:p>
                      <a:r>
                        <a:rPr lang="fr-FR" dirty="0"/>
                        <a:t>3,6</a:t>
                      </a:r>
                      <a:r>
                        <a:rPr lang="fr-FR" baseline="0" dirty="0"/>
                        <a:t> m et plus </a:t>
                      </a:r>
                      <a:endParaRPr lang="fr-FR" dirty="0"/>
                    </a:p>
                    <a:p>
                      <a:endParaRPr lang="fr-FR" dirty="0"/>
                    </a:p>
                  </a:txBody>
                  <a:tcPr/>
                </a:tc>
                <a:tc>
                  <a:txBody>
                    <a:bodyPr/>
                    <a:lstStyle/>
                    <a:p>
                      <a:r>
                        <a:rPr lang="fr-FR" dirty="0"/>
                        <a:t>7. Proche</a:t>
                      </a:r>
                    </a:p>
                  </a:txBody>
                  <a:tcPr/>
                </a:tc>
                <a:tc>
                  <a:txBody>
                    <a:bodyPr/>
                    <a:lstStyle/>
                    <a:p>
                      <a:r>
                        <a:rPr lang="fr-FR" dirty="0"/>
                        <a:t>Présence de la collectivité</a:t>
                      </a:r>
                    </a:p>
                    <a:p>
                      <a:r>
                        <a:rPr lang="fr-FR" dirty="0"/>
                        <a:t>Equilibre entre le plain</a:t>
                      </a:r>
                      <a:r>
                        <a:rPr lang="fr-FR" baseline="0" dirty="0"/>
                        <a:t> pied et la visibilité</a:t>
                      </a:r>
                      <a:endParaRPr lang="fr-FR" dirty="0"/>
                    </a:p>
                  </a:txBody>
                  <a:tcPr/>
                </a:tc>
                <a:extLst>
                  <a:ext uri="{0D108BD9-81ED-4DB2-BD59-A6C34878D82A}">
                    <a16:rowId xmlns:a16="http://schemas.microsoft.com/office/drawing/2014/main" val="10006"/>
                  </a:ext>
                </a:extLst>
              </a:tr>
              <a:tr h="420354">
                <a:tc>
                  <a:txBody>
                    <a:bodyPr/>
                    <a:lstStyle/>
                    <a:p>
                      <a:endParaRPr lang="fr-FR" dirty="0"/>
                    </a:p>
                  </a:txBody>
                  <a:tcPr/>
                </a:tc>
                <a:tc>
                  <a:txBody>
                    <a:bodyPr/>
                    <a:lstStyle/>
                    <a:p>
                      <a:r>
                        <a:rPr lang="fr-FR" dirty="0"/>
                        <a:t>8. Eloignée</a:t>
                      </a:r>
                    </a:p>
                  </a:txBody>
                  <a:tcPr/>
                </a:tc>
                <a:tc>
                  <a:txBody>
                    <a:bodyPr/>
                    <a:lstStyle/>
                    <a:p>
                      <a:r>
                        <a:rPr lang="fr-FR" dirty="0"/>
                        <a:t>Solenniser</a:t>
                      </a:r>
                      <a:r>
                        <a:rPr lang="fr-FR" baseline="0" dirty="0"/>
                        <a:t> le coefficient hiérarchique</a:t>
                      </a:r>
                      <a:endParaRPr lang="fr-FR" dirty="0"/>
                    </a:p>
                  </a:txBody>
                  <a:tcPr/>
                </a:tc>
                <a:extLst>
                  <a:ext uri="{0D108BD9-81ED-4DB2-BD59-A6C34878D82A}">
                    <a16:rowId xmlns:a16="http://schemas.microsoft.com/office/drawing/2014/main" val="10007"/>
                  </a:ext>
                </a:extLst>
              </a:tr>
            </a:tbl>
          </a:graphicData>
        </a:graphic>
      </p:graphicFrame>
      <p:sp>
        <p:nvSpPr>
          <p:cNvPr id="5" name="Espace réservé du numéro de diapositive 4"/>
          <p:cNvSpPr>
            <a:spLocks noGrp="1"/>
          </p:cNvSpPr>
          <p:nvPr>
            <p:ph type="sldNum" sz="quarter" idx="12"/>
          </p:nvPr>
        </p:nvSpPr>
        <p:spPr/>
        <p:txBody>
          <a:bodyPr/>
          <a:lstStyle/>
          <a:p>
            <a:fld id="{CF4668DC-857F-487D-BFFA-8C0CA5037977}" type="slidenum">
              <a:rPr lang="fr-BE" smtClean="0"/>
              <a:pPr/>
              <a:t>19</a:t>
            </a:fld>
            <a:endParaRPr lang="fr-BE"/>
          </a:p>
        </p:txBody>
      </p:sp>
      <p:sp>
        <p:nvSpPr>
          <p:cNvPr id="6" name="Espace réservé du pied de page 5"/>
          <p:cNvSpPr>
            <a:spLocks noGrp="1"/>
          </p:cNvSpPr>
          <p:nvPr>
            <p:ph type="ftr" sz="quarter" idx="11"/>
          </p:nvPr>
        </p:nvSpPr>
        <p:spPr/>
        <p:txBody>
          <a:bodyPr/>
          <a:lstStyle/>
          <a:p>
            <a:r>
              <a:rPr lang="fr-BE"/>
              <a:t>Monique Lafont Formation Conseil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3200" b="1" dirty="0"/>
              <a:t> </a:t>
            </a:r>
            <a:br>
              <a:rPr lang="fr-FR" sz="3200" b="1" dirty="0"/>
            </a:br>
            <a:br>
              <a:rPr lang="fr-FR" sz="3200" b="1" dirty="0"/>
            </a:br>
            <a:br>
              <a:rPr lang="fr-FR" sz="3200" b="1" dirty="0"/>
            </a:br>
            <a:r>
              <a:rPr lang="fr-FR" sz="3200" b="1" dirty="0"/>
              <a:t>Communiquer, oui, mais comment ? </a:t>
            </a:r>
            <a:br>
              <a:rPr lang="fr-FR" sz="3200" b="1" dirty="0"/>
            </a:br>
            <a:endParaRPr lang="fr-FR" sz="3200" b="1" dirty="0"/>
          </a:p>
        </p:txBody>
      </p:sp>
      <p:sp>
        <p:nvSpPr>
          <p:cNvPr id="4" name="Espace réservé du contenu 3"/>
          <p:cNvSpPr>
            <a:spLocks noGrp="1"/>
          </p:cNvSpPr>
          <p:nvPr>
            <p:ph sz="quarter" idx="1"/>
          </p:nvPr>
        </p:nvSpPr>
        <p:spPr/>
        <p:txBody>
          <a:bodyPr>
            <a:normAutofit fontScale="85000" lnSpcReduction="10000"/>
          </a:bodyPr>
          <a:lstStyle/>
          <a:p>
            <a:r>
              <a:rPr lang="fr-FR" b="1" dirty="0"/>
              <a:t>Un acte banal et essentiel dans la vie sociale et professionnelle </a:t>
            </a:r>
            <a:r>
              <a:rPr lang="fr-FR" dirty="0"/>
              <a:t>: Négociations collectives, propos amoureux, entretiens d’embauches, discussions de café, échanges sur le web, mille et une façon de communiquer entre les personnes </a:t>
            </a:r>
          </a:p>
          <a:p>
            <a:r>
              <a:rPr lang="fr-FR" dirty="0"/>
              <a:t>Chaque type d’échanges a ses </a:t>
            </a:r>
            <a:r>
              <a:rPr lang="fr-FR" b="1" dirty="0"/>
              <a:t>propres critères et ses propres lois</a:t>
            </a:r>
          </a:p>
          <a:p>
            <a:pPr lvl="1"/>
            <a:r>
              <a:rPr lang="fr-FR" b="1" dirty="0"/>
              <a:t>Les règles du « savoir parler » </a:t>
            </a:r>
            <a:r>
              <a:rPr lang="fr-FR" dirty="0"/>
              <a:t>sont régies par des codes implicites dont nous perdons conscience à force de les mettre en œuvre</a:t>
            </a:r>
          </a:p>
          <a:p>
            <a:pPr lvl="1"/>
            <a:r>
              <a:rPr lang="fr-FR" b="1" dirty="0"/>
              <a:t>C’est souvent l’écoute qui suscite la parole</a:t>
            </a:r>
            <a:r>
              <a:rPr lang="fr-FR" dirty="0"/>
              <a:t>. Ecouter apparaît donc comme une fonction complexe à la formation de laquelle il convient d’attacher autant d’importance qu’à celle de la parole</a:t>
            </a:r>
          </a:p>
          <a:p>
            <a:r>
              <a:rPr lang="fr-FR" b="1" dirty="0"/>
              <a:t>Quels mécanismes </a:t>
            </a:r>
            <a:r>
              <a:rPr lang="fr-FR" dirty="0"/>
              <a:t>sous-jacents guident la communication interpersonnelle ?</a:t>
            </a:r>
          </a:p>
          <a:p>
            <a:r>
              <a:rPr lang="fr-FR" dirty="0"/>
              <a:t>Au-delà des multiples formes existe-t-il </a:t>
            </a:r>
            <a:r>
              <a:rPr lang="fr-FR" b="1" dirty="0"/>
              <a:t>des lois générales qui en rendraient compte ?</a:t>
            </a: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2</a:t>
            </a:fld>
            <a:endParaRPr lang="fr-BE"/>
          </a:p>
        </p:txBody>
      </p:sp>
      <p:sp>
        <p:nvSpPr>
          <p:cNvPr id="6" name="Espace réservé du pied de page 5"/>
          <p:cNvSpPr>
            <a:spLocks noGrp="1"/>
          </p:cNvSpPr>
          <p:nvPr>
            <p:ph type="ftr" sz="quarter" idx="11"/>
          </p:nvPr>
        </p:nvSpPr>
        <p:spPr/>
        <p:txBody>
          <a:bodyPr/>
          <a:lstStyle/>
          <a:p>
            <a:r>
              <a:rPr lang="fr-BE"/>
              <a:t>Monique Lafont Formation Conseil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3. Approches de l’analyse transactionnelle (AT)</a:t>
            </a:r>
          </a:p>
        </p:txBody>
      </p:sp>
      <p:sp>
        <p:nvSpPr>
          <p:cNvPr id="4" name="Espace réservé du contenu 3"/>
          <p:cNvSpPr>
            <a:spLocks noGrp="1"/>
          </p:cNvSpPr>
          <p:nvPr>
            <p:ph sz="quarter" idx="1"/>
          </p:nvPr>
        </p:nvSpPr>
        <p:spPr/>
        <p:txBody>
          <a:bodyPr>
            <a:normAutofit fontScale="92500" lnSpcReduction="20000"/>
          </a:bodyPr>
          <a:lstStyle/>
          <a:p>
            <a:r>
              <a:rPr lang="fr-FR" dirty="0">
                <a:solidFill>
                  <a:srgbClr val="0D0D0D"/>
                </a:solidFill>
                <a:latin typeface="Perpetua" pitchFamily="18" charset="0"/>
                <a:cs typeface="Times"/>
              </a:rPr>
              <a:t>L’analyse transactionnelle (AT) est </a:t>
            </a:r>
            <a:r>
              <a:rPr lang="fr-FR" b="1" dirty="0">
                <a:solidFill>
                  <a:srgbClr val="0D0D0D"/>
                </a:solidFill>
                <a:latin typeface="Perpetua" pitchFamily="18" charset="0"/>
                <a:cs typeface="Times"/>
              </a:rPr>
              <a:t>une théorie de la personnalité et de la communication interpersonnelle</a:t>
            </a:r>
            <a:r>
              <a:rPr lang="fr-FR" dirty="0">
                <a:solidFill>
                  <a:srgbClr val="0D0D0D"/>
                </a:solidFill>
                <a:latin typeface="Perpetua" pitchFamily="18" charset="0"/>
                <a:cs typeface="Times"/>
              </a:rPr>
              <a:t>. Elle étudie les phénomènes intrapsychiques à travers les “transactions” ou échanges relationnels. </a:t>
            </a:r>
          </a:p>
          <a:p>
            <a:r>
              <a:rPr lang="fr-FR" dirty="0">
                <a:solidFill>
                  <a:srgbClr val="0D0D0D"/>
                </a:solidFill>
                <a:latin typeface="Perpetua" pitchFamily="18" charset="0"/>
                <a:cs typeface="Times"/>
              </a:rPr>
              <a:t>Cette théorie a été fondée par </a:t>
            </a:r>
            <a:r>
              <a:rPr lang="fr-FR" b="1" dirty="0">
                <a:solidFill>
                  <a:srgbClr val="0D0D0D"/>
                </a:solidFill>
                <a:latin typeface="Perpetua" pitchFamily="18" charset="0"/>
                <a:cs typeface="Times"/>
              </a:rPr>
              <a:t>Eric Berne</a:t>
            </a:r>
            <a:r>
              <a:rPr lang="fr-FR" dirty="0">
                <a:solidFill>
                  <a:srgbClr val="0D0D0D"/>
                </a:solidFill>
                <a:latin typeface="Perpetua" pitchFamily="18" charset="0"/>
                <a:cs typeface="Times"/>
              </a:rPr>
              <a:t>, médecin psychiatre américain, dans les années 1950 à 1970. </a:t>
            </a:r>
          </a:p>
          <a:p>
            <a:r>
              <a:rPr lang="fr-FR" dirty="0">
                <a:solidFill>
                  <a:srgbClr val="0D0D0D"/>
                </a:solidFill>
                <a:latin typeface="Perpetua" pitchFamily="18" charset="0"/>
                <a:cs typeface="Times"/>
              </a:rPr>
              <a:t>L’AT vise à permettre une prise de conscience ainsi qu’une meilleure compréhension de “</a:t>
            </a:r>
            <a:r>
              <a:rPr lang="fr-FR" b="1" dirty="0">
                <a:solidFill>
                  <a:srgbClr val="0D0D0D"/>
                </a:solidFill>
                <a:latin typeface="Perpetua" pitchFamily="18" charset="0"/>
                <a:cs typeface="Times"/>
              </a:rPr>
              <a:t>Ce qui se joue ici et maintenant</a:t>
            </a:r>
            <a:r>
              <a:rPr lang="fr-FR" dirty="0">
                <a:solidFill>
                  <a:srgbClr val="0D0D0D"/>
                </a:solidFill>
                <a:latin typeface="Perpetua" pitchFamily="18" charset="0"/>
                <a:cs typeface="Times"/>
              </a:rPr>
              <a:t>” dans les relations entre deux personnes et dans les groupes…</a:t>
            </a:r>
          </a:p>
          <a:p>
            <a:r>
              <a:rPr lang="fr-FR" dirty="0">
                <a:latin typeface="Perpetua" pitchFamily="18" charset="0"/>
                <a:cs typeface="Times"/>
              </a:rPr>
              <a:t>Eric Berne définit un “état du Moi” comme un</a:t>
            </a:r>
            <a:r>
              <a:rPr lang="fr-FR" i="1" dirty="0">
                <a:latin typeface="Perpetua" pitchFamily="18" charset="0"/>
                <a:cs typeface="Times"/>
              </a:rPr>
              <a:t> « système cohérent de pensées, d’émotions, et de comportements associés »</a:t>
            </a:r>
            <a:r>
              <a:rPr lang="fr-FR" dirty="0">
                <a:latin typeface="Perpetua" pitchFamily="18" charset="0"/>
                <a:cs typeface="Times"/>
              </a:rPr>
              <a:t>.</a:t>
            </a:r>
          </a:p>
          <a:p>
            <a:r>
              <a:rPr lang="fr-FR" dirty="0">
                <a:latin typeface="Perpetua" pitchFamily="18" charset="0"/>
                <a:cs typeface="Times"/>
              </a:rPr>
              <a:t>Il distingue </a:t>
            </a:r>
            <a:r>
              <a:rPr lang="fr-FR" b="1" dirty="0">
                <a:latin typeface="Perpetua" pitchFamily="18" charset="0"/>
                <a:cs typeface="Times"/>
              </a:rPr>
              <a:t>trois types d’états du Moi </a:t>
            </a:r>
            <a:r>
              <a:rPr lang="fr-FR" dirty="0">
                <a:latin typeface="Perpetua" pitchFamily="18" charset="0"/>
                <a:cs typeface="Times"/>
              </a:rPr>
              <a:t>qui coexistent et structurent une personne.</a:t>
            </a:r>
          </a:p>
          <a:p>
            <a:pPr>
              <a:buNone/>
            </a:pPr>
            <a:endParaRPr lang="fr-FR" dirty="0">
              <a:solidFill>
                <a:srgbClr val="0D0D0D"/>
              </a:solidFill>
              <a:latin typeface="Perpetua" pitchFamily="18" charset="0"/>
              <a:cs typeface="Times"/>
            </a:endParaRPr>
          </a:p>
          <a:p>
            <a:endParaRPr lang="fr-FR" dirty="0"/>
          </a:p>
          <a:p>
            <a:endParaRPr lang="fr-FR"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20</a:t>
            </a:fld>
            <a:endParaRPr lang="fr-BE"/>
          </a:p>
        </p:txBody>
      </p:sp>
      <p:sp>
        <p:nvSpPr>
          <p:cNvPr id="6" name="Espace réservé du pied de page 5"/>
          <p:cNvSpPr>
            <a:spLocks noGrp="1"/>
          </p:cNvSpPr>
          <p:nvPr>
            <p:ph type="ftr" sz="quarter" idx="11"/>
          </p:nvPr>
        </p:nvSpPr>
        <p:spPr/>
        <p:txBody>
          <a:bodyPr/>
          <a:lstStyle/>
          <a:p>
            <a:r>
              <a:rPr lang="fr-FR"/>
              <a:t>Monique Lafont Formation Conseil et Georges Chappaz équipe Hermès </a:t>
            </a:r>
            <a:endParaRPr lang="fr-BE"/>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0"/>
          <p:cNvSpPr>
            <a:spLocks noGrp="1"/>
          </p:cNvSpPr>
          <p:nvPr>
            <p:ph type="title" idx="4294967295"/>
          </p:nvPr>
        </p:nvSpPr>
        <p:spPr>
          <a:xfrm>
            <a:off x="1371600" y="274638"/>
            <a:ext cx="7772400" cy="1143000"/>
          </a:xfrm>
        </p:spPr>
        <p:txBody>
          <a:bodyPr>
            <a:normAutofit/>
          </a:bodyPr>
          <a:lstStyle/>
          <a:p>
            <a:r>
              <a:rPr lang="fr-FR" sz="2800" b="1" dirty="0"/>
              <a:t>Approches de l’analyse transactionnelle (AT)</a:t>
            </a:r>
            <a:endParaRPr lang="fr-FR" sz="2800" dirty="0"/>
          </a:p>
        </p:txBody>
      </p:sp>
      <p:sp>
        <p:nvSpPr>
          <p:cNvPr id="5" name="Titre 1"/>
          <p:cNvSpPr txBox="1">
            <a:spLocks/>
          </p:cNvSpPr>
          <p:nvPr/>
        </p:nvSpPr>
        <p:spPr>
          <a:xfrm>
            <a:off x="549275" y="107576"/>
            <a:ext cx="8042276" cy="1035424"/>
          </a:xfrm>
          <a:prstGeom prst="rect">
            <a:avLst/>
          </a:prstGeom>
        </p:spPr>
        <p:txBody>
          <a:bodyPr bIns="9144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4400" b="0" i="0" u="none" strike="noStrike" kern="1200" cap="none" spc="0" normalizeH="0" baseline="0" noProof="0" dirty="0">
              <a:ln>
                <a:noFill/>
              </a:ln>
              <a:solidFill>
                <a:schemeClr val="tx2"/>
              </a:solidFill>
              <a:effectLst/>
              <a:uLnTx/>
              <a:uFillTx/>
              <a:latin typeface="+mj-lt"/>
              <a:ea typeface="+mj-ea"/>
              <a:cs typeface="+mj-cs"/>
            </a:endParaRPr>
          </a:p>
        </p:txBody>
      </p:sp>
      <p:sp>
        <p:nvSpPr>
          <p:cNvPr id="6" name="Espace réservé du contenu 2"/>
          <p:cNvSpPr txBox="1">
            <a:spLocks/>
          </p:cNvSpPr>
          <p:nvPr/>
        </p:nvSpPr>
        <p:spPr>
          <a:xfrm>
            <a:off x="549275" y="1295400"/>
            <a:ext cx="8229600" cy="990600"/>
          </a:xfrm>
          <a:prstGeom prst="rect">
            <a:avLst/>
          </a:prstGeom>
        </p:spPr>
        <p:txBody>
          <a:bodyPr vert="horz">
            <a:normAutofit lnSpcReduction="10000"/>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fr-FR" sz="2800" b="1" i="0" u="none" strike="noStrike" kern="1200" cap="none" spc="0" normalizeH="0" baseline="0" noProof="0" dirty="0">
              <a:ln>
                <a:noFill/>
              </a:ln>
              <a:solidFill>
                <a:schemeClr val="tx1"/>
              </a:solidFill>
              <a:effectLst/>
              <a:uLnTx/>
              <a:uFillTx/>
              <a:latin typeface="Times"/>
              <a:ea typeface="+mn-ea"/>
              <a:cs typeface="Times"/>
            </a:endParaRPr>
          </a:p>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fr-FR" sz="2800" b="1" i="0" u="none" strike="noStrike" kern="1200" cap="none" spc="0" normalizeH="0" baseline="0" noProof="0" dirty="0">
                <a:ln>
                  <a:noFill/>
                </a:ln>
                <a:solidFill>
                  <a:schemeClr val="tx1"/>
                </a:solidFill>
                <a:effectLst/>
                <a:uLnTx/>
                <a:uFillTx/>
                <a:latin typeface="Times"/>
                <a:ea typeface="+mn-ea"/>
                <a:cs typeface="Times"/>
              </a:rPr>
              <a:t>Les </a:t>
            </a:r>
            <a:r>
              <a:rPr kumimoji="0" lang="fr-FR" sz="2595" b="1" i="0" u="none" strike="noStrike" kern="1200" cap="none" spc="0" normalizeH="0" baseline="0" noProof="0" dirty="0">
                <a:ln>
                  <a:noFill/>
                </a:ln>
                <a:solidFill>
                  <a:schemeClr val="tx1"/>
                </a:solidFill>
                <a:effectLst/>
                <a:uLnTx/>
                <a:uFillTx/>
                <a:latin typeface="Times"/>
                <a:ea typeface="+mn-ea"/>
                <a:cs typeface="Times"/>
              </a:rPr>
              <a:t>états</a:t>
            </a:r>
            <a:r>
              <a:rPr kumimoji="0" lang="fr-FR" sz="2800" b="1" i="0" u="none" strike="noStrike" kern="1200" cap="none" spc="0" normalizeH="0" baseline="0" noProof="0" dirty="0">
                <a:ln>
                  <a:noFill/>
                </a:ln>
                <a:solidFill>
                  <a:schemeClr val="tx1"/>
                </a:solidFill>
                <a:effectLst/>
                <a:uLnTx/>
                <a:uFillTx/>
                <a:latin typeface="Times"/>
                <a:ea typeface="+mn-ea"/>
                <a:cs typeface="Times"/>
              </a:rPr>
              <a:t> du Moi</a:t>
            </a:r>
          </a:p>
        </p:txBody>
      </p:sp>
      <p:sp>
        <p:nvSpPr>
          <p:cNvPr id="7" name="Rectangle 6"/>
          <p:cNvSpPr/>
          <p:nvPr/>
        </p:nvSpPr>
        <p:spPr>
          <a:xfrm>
            <a:off x="844551" y="2620962"/>
            <a:ext cx="7747000" cy="2062103"/>
          </a:xfrm>
          <a:prstGeom prst="rect">
            <a:avLst/>
          </a:prstGeom>
        </p:spPr>
        <p:txBody>
          <a:bodyPr wrap="square">
            <a:spAutoFit/>
          </a:bodyPr>
          <a:lstStyle/>
          <a:p>
            <a:pPr algn="ctr"/>
            <a:r>
              <a:rPr lang="fr-FR" sz="2400" b="1" dirty="0">
                <a:latin typeface="Times"/>
                <a:cs typeface="Times"/>
              </a:rPr>
              <a:t>LE PARENT</a:t>
            </a:r>
          </a:p>
          <a:p>
            <a:pPr algn="ctr"/>
            <a:endParaRPr lang="fr-FR" sz="2400" b="1" dirty="0">
              <a:latin typeface="Times"/>
              <a:cs typeface="Times"/>
            </a:endParaRPr>
          </a:p>
          <a:p>
            <a:pPr algn="ctr"/>
            <a:r>
              <a:rPr lang="fr-FR" sz="2000" dirty="0">
                <a:latin typeface="Times"/>
                <a:cs typeface="Times"/>
              </a:rPr>
              <a:t> Son état du Moi est gouverné par :</a:t>
            </a:r>
          </a:p>
          <a:p>
            <a:pPr algn="ctr"/>
            <a:r>
              <a:rPr lang="fr-FR" sz="2000" b="1" dirty="0">
                <a:latin typeface="Times"/>
                <a:cs typeface="Times"/>
              </a:rPr>
              <a:t>La vie telle « qu’ on me l’a enseignée »</a:t>
            </a:r>
          </a:p>
          <a:p>
            <a:pPr algn="ctr"/>
            <a:r>
              <a:rPr lang="fr-FR" sz="2000" dirty="0">
                <a:latin typeface="Times"/>
                <a:cs typeface="Times"/>
              </a:rPr>
              <a:t>Ce qui correspond aux comportements d’une personne qui a fait siennes, par imitation, des figures parentales ou éducatives marquantes.</a:t>
            </a:r>
          </a:p>
        </p:txBody>
      </p:sp>
      <p:sp>
        <p:nvSpPr>
          <p:cNvPr id="8" name="Rectangle 7"/>
          <p:cNvSpPr/>
          <p:nvPr/>
        </p:nvSpPr>
        <p:spPr>
          <a:xfrm>
            <a:off x="844551" y="4752945"/>
            <a:ext cx="7747000" cy="400110"/>
          </a:xfrm>
          <a:prstGeom prst="rect">
            <a:avLst/>
          </a:prstGeom>
        </p:spPr>
        <p:txBody>
          <a:bodyPr wrap="square">
            <a:spAutoFit/>
          </a:bodyPr>
          <a:lstStyle/>
          <a:p>
            <a:r>
              <a:rPr lang="fr-FR" sz="2000" dirty="0">
                <a:latin typeface="Times"/>
                <a:cs typeface="Times"/>
              </a:rPr>
              <a:t>Cet état du Moi “Parent” peut s’exprimer selon deux “formes”:</a:t>
            </a:r>
          </a:p>
        </p:txBody>
      </p:sp>
      <p:sp>
        <p:nvSpPr>
          <p:cNvPr id="9" name="Rectangle 8"/>
          <p:cNvSpPr/>
          <p:nvPr/>
        </p:nvSpPr>
        <p:spPr>
          <a:xfrm>
            <a:off x="3200400" y="5153055"/>
            <a:ext cx="5791200" cy="400110"/>
          </a:xfrm>
          <a:prstGeom prst="rect">
            <a:avLst/>
          </a:prstGeom>
        </p:spPr>
        <p:txBody>
          <a:bodyPr wrap="square">
            <a:spAutoFit/>
          </a:bodyPr>
          <a:lstStyle/>
          <a:p>
            <a:pPr>
              <a:buFontTx/>
              <a:buChar char="-"/>
            </a:pPr>
            <a:r>
              <a:rPr lang="fr-FR" sz="2000" b="1" dirty="0">
                <a:latin typeface="Times"/>
                <a:cs typeface="Times"/>
              </a:rPr>
              <a:t> Le Parent Normatif</a:t>
            </a:r>
          </a:p>
        </p:txBody>
      </p:sp>
      <p:sp>
        <p:nvSpPr>
          <p:cNvPr id="10" name="Rectangle 9"/>
          <p:cNvSpPr/>
          <p:nvPr/>
        </p:nvSpPr>
        <p:spPr>
          <a:xfrm>
            <a:off x="3200400" y="5553165"/>
            <a:ext cx="5791200" cy="400110"/>
          </a:xfrm>
          <a:prstGeom prst="rect">
            <a:avLst/>
          </a:prstGeom>
        </p:spPr>
        <p:txBody>
          <a:bodyPr wrap="square">
            <a:spAutoFit/>
          </a:bodyPr>
          <a:lstStyle/>
          <a:p>
            <a:pPr>
              <a:buFontTx/>
              <a:buChar char="-"/>
            </a:pPr>
            <a:r>
              <a:rPr lang="fr-FR" sz="2000" b="1" dirty="0">
                <a:latin typeface="Times"/>
                <a:cs typeface="Times"/>
              </a:rPr>
              <a:t> Le Parent Nourricier</a:t>
            </a:r>
          </a:p>
        </p:txBody>
      </p:sp>
      <p:sp>
        <p:nvSpPr>
          <p:cNvPr id="12" name="Espace réservé du numéro de diapositive 11"/>
          <p:cNvSpPr>
            <a:spLocks noGrp="1"/>
          </p:cNvSpPr>
          <p:nvPr>
            <p:ph type="sldNum" sz="quarter" idx="12"/>
          </p:nvPr>
        </p:nvSpPr>
        <p:spPr/>
        <p:txBody>
          <a:bodyPr/>
          <a:lstStyle/>
          <a:p>
            <a:fld id="{CF4668DC-857F-487D-BFFA-8C0CA5037977}" type="slidenum">
              <a:rPr lang="fr-BE" smtClean="0"/>
              <a:pPr/>
              <a:t>21</a:t>
            </a:fld>
            <a:endParaRPr lang="fr-BE"/>
          </a:p>
        </p:txBody>
      </p:sp>
      <p:sp>
        <p:nvSpPr>
          <p:cNvPr id="13" name="Espace réservé du pied de page 12"/>
          <p:cNvSpPr>
            <a:spLocks noGrp="1"/>
          </p:cNvSpPr>
          <p:nvPr>
            <p:ph type="ftr" sz="quarter" idx="11"/>
          </p:nvPr>
        </p:nvSpPr>
        <p:spPr/>
        <p:txBody>
          <a:bodyPr/>
          <a:lstStyle/>
          <a:p>
            <a:r>
              <a:rPr lang="fr-BE"/>
              <a:t>Monique Lafont Formation Conseil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549275" y="107576"/>
            <a:ext cx="8042276" cy="1035424"/>
          </a:xfrm>
          <a:prstGeom prst="rect">
            <a:avLst/>
          </a:prstGeom>
        </p:spPr>
        <p:txBody>
          <a:bodyPr bIns="91440" anchor="b" anchorCtr="0">
            <a:normAutofit/>
          </a:bodyPr>
          <a:lstStyle/>
          <a:p>
            <a:pPr lvl="0">
              <a:spcBef>
                <a:spcPct val="0"/>
              </a:spcBef>
              <a:defRPr/>
            </a:pPr>
            <a:r>
              <a:rPr lang="fr-FR" sz="3200" b="1" dirty="0"/>
              <a:t>Approches de l’analyse transactionnelle (AT)</a:t>
            </a:r>
            <a:endParaRPr kumimoji="0" lang="fr-FR"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6" name="Espace réservé du contenu 2"/>
          <p:cNvSpPr txBox="1">
            <a:spLocks/>
          </p:cNvSpPr>
          <p:nvPr/>
        </p:nvSpPr>
        <p:spPr>
          <a:xfrm>
            <a:off x="549275" y="908720"/>
            <a:ext cx="8229600" cy="843880"/>
          </a:xfrm>
          <a:prstGeom prst="rect">
            <a:avLst/>
          </a:prstGeom>
        </p:spPr>
        <p:txBody>
          <a:bodyPr vert="horz">
            <a:normAutofit fontScale="92500" lnSpcReduction="20000"/>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fr-FR" sz="2800" b="1" i="0" u="none" strike="noStrike" kern="1200" cap="none" spc="0" normalizeH="0" baseline="0" noProof="0" dirty="0">
              <a:ln>
                <a:noFill/>
              </a:ln>
              <a:solidFill>
                <a:schemeClr val="tx1"/>
              </a:solidFill>
              <a:effectLst/>
              <a:uLnTx/>
              <a:uFillTx/>
              <a:latin typeface="Times"/>
              <a:ea typeface="+mn-ea"/>
              <a:cs typeface="Times"/>
            </a:endParaRPr>
          </a:p>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fr-FR" sz="2800" b="1" i="0" u="none" strike="noStrike" kern="1200" cap="none" spc="0" normalizeH="0" baseline="0" noProof="0" dirty="0">
                <a:ln>
                  <a:noFill/>
                </a:ln>
                <a:solidFill>
                  <a:schemeClr val="tx1"/>
                </a:solidFill>
                <a:effectLst/>
                <a:uLnTx/>
                <a:uFillTx/>
                <a:latin typeface="Times"/>
                <a:ea typeface="+mn-ea"/>
                <a:cs typeface="Times"/>
              </a:rPr>
              <a:t>Les </a:t>
            </a:r>
            <a:r>
              <a:rPr kumimoji="0" lang="fr-FR" sz="2595" b="1" i="0" u="none" strike="noStrike" kern="1200" cap="none" spc="0" normalizeH="0" baseline="0" noProof="0" dirty="0">
                <a:ln>
                  <a:noFill/>
                </a:ln>
                <a:solidFill>
                  <a:schemeClr val="tx1"/>
                </a:solidFill>
                <a:effectLst/>
                <a:uLnTx/>
                <a:uFillTx/>
                <a:latin typeface="Times"/>
                <a:ea typeface="+mn-ea"/>
                <a:cs typeface="Times"/>
              </a:rPr>
              <a:t>états</a:t>
            </a:r>
            <a:r>
              <a:rPr kumimoji="0" lang="fr-FR" sz="2800" b="1" i="0" u="none" strike="noStrike" kern="1200" cap="none" spc="0" normalizeH="0" baseline="0" noProof="0" dirty="0">
                <a:ln>
                  <a:noFill/>
                </a:ln>
                <a:solidFill>
                  <a:schemeClr val="tx1"/>
                </a:solidFill>
                <a:effectLst/>
                <a:uLnTx/>
                <a:uFillTx/>
                <a:latin typeface="Times"/>
                <a:ea typeface="+mn-ea"/>
                <a:cs typeface="Times"/>
              </a:rPr>
              <a:t> du Moi</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endParaRPr kumimoji="0" lang="fr-FR"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p:cNvSpPr/>
          <p:nvPr/>
        </p:nvSpPr>
        <p:spPr>
          <a:xfrm>
            <a:off x="711200" y="1752600"/>
            <a:ext cx="7747000" cy="461665"/>
          </a:xfrm>
          <a:prstGeom prst="rect">
            <a:avLst/>
          </a:prstGeom>
        </p:spPr>
        <p:txBody>
          <a:bodyPr wrap="square">
            <a:spAutoFit/>
          </a:bodyPr>
          <a:lstStyle/>
          <a:p>
            <a:pPr algn="ctr"/>
            <a:r>
              <a:rPr lang="fr-FR" sz="2400" b="1" dirty="0">
                <a:latin typeface="Times"/>
                <a:cs typeface="Times"/>
              </a:rPr>
              <a:t>LE PARENT</a:t>
            </a:r>
            <a:endParaRPr lang="fr-FR" sz="2400" dirty="0">
              <a:latin typeface="Times"/>
              <a:cs typeface="Times"/>
            </a:endParaRPr>
          </a:p>
        </p:txBody>
      </p:sp>
      <p:sp>
        <p:nvSpPr>
          <p:cNvPr id="8" name="Rectangle 7"/>
          <p:cNvSpPr/>
          <p:nvPr/>
        </p:nvSpPr>
        <p:spPr>
          <a:xfrm>
            <a:off x="711200" y="2204864"/>
            <a:ext cx="7880351" cy="5016758"/>
          </a:xfrm>
          <a:prstGeom prst="rect">
            <a:avLst/>
          </a:prstGeom>
        </p:spPr>
        <p:txBody>
          <a:bodyPr wrap="square">
            <a:spAutoFit/>
          </a:bodyPr>
          <a:lstStyle/>
          <a:p>
            <a:pPr>
              <a:buFontTx/>
              <a:buChar char="-"/>
            </a:pPr>
            <a:r>
              <a:rPr lang="fr-FR" sz="2000" b="1" dirty="0">
                <a:latin typeface="Times"/>
                <a:cs typeface="Times"/>
              </a:rPr>
              <a:t> Le Parent Normatif </a:t>
            </a:r>
            <a:r>
              <a:rPr lang="fr-FR" sz="2000" dirty="0">
                <a:latin typeface="Times"/>
                <a:cs typeface="Times"/>
              </a:rPr>
              <a:t>s’exprime également sous deux formes :</a:t>
            </a:r>
          </a:p>
          <a:p>
            <a:r>
              <a:rPr lang="fr-FR" sz="2000" dirty="0">
                <a:latin typeface="Times"/>
                <a:cs typeface="Times"/>
              </a:rPr>
              <a:t>	</a:t>
            </a:r>
            <a:r>
              <a:rPr lang="fr-FR" sz="2000" b="1" dirty="0">
                <a:latin typeface="Times"/>
                <a:cs typeface="Times"/>
              </a:rPr>
              <a:t>- Parent Normatif Persécuteur</a:t>
            </a:r>
            <a:r>
              <a:rPr lang="fr-FR" sz="2000" dirty="0">
                <a:latin typeface="Times"/>
                <a:cs typeface="Times"/>
              </a:rPr>
              <a:t> (tendance négative)</a:t>
            </a:r>
          </a:p>
          <a:p>
            <a:r>
              <a:rPr lang="fr-FR" sz="2000" dirty="0">
                <a:latin typeface="Times"/>
                <a:cs typeface="Times"/>
              </a:rPr>
              <a:t>	Il impose des lois difficiles, rigides, arbitraire, humiliante, …</a:t>
            </a:r>
          </a:p>
          <a:p>
            <a:r>
              <a:rPr lang="fr-FR" sz="2000" dirty="0">
                <a:latin typeface="Times"/>
                <a:cs typeface="Times"/>
              </a:rPr>
              <a:t>	</a:t>
            </a:r>
            <a:r>
              <a:rPr lang="fr-FR" sz="2000" b="1" dirty="0">
                <a:latin typeface="Times"/>
                <a:cs typeface="Times"/>
              </a:rPr>
              <a:t>- Parent Normatif Protecteur </a:t>
            </a:r>
            <a:r>
              <a:rPr lang="fr-FR" sz="2000" dirty="0">
                <a:latin typeface="Times"/>
                <a:cs typeface="Times"/>
              </a:rPr>
              <a:t>(tendance positive)</a:t>
            </a:r>
          </a:p>
          <a:p>
            <a:r>
              <a:rPr lang="fr-FR" sz="2000" dirty="0">
                <a:latin typeface="Times"/>
                <a:cs typeface="Times"/>
              </a:rPr>
              <a:t>	Propose des lois et des règles applicables, utiles, contractuelles, 	protectrices, souples, … Propose un cadre où peut s’exprimer la 	liberté 	de l’autre, …</a:t>
            </a:r>
          </a:p>
          <a:p>
            <a:r>
              <a:rPr lang="fr-FR" sz="2000" b="1" dirty="0">
                <a:latin typeface="Times"/>
                <a:cs typeface="Times"/>
              </a:rPr>
              <a:t>- Le Parent Nourricier </a:t>
            </a:r>
            <a:r>
              <a:rPr lang="fr-FR" sz="2000" dirty="0">
                <a:latin typeface="Times"/>
                <a:cs typeface="Times"/>
              </a:rPr>
              <a:t>s’exprime également sous deux formes :</a:t>
            </a:r>
          </a:p>
          <a:p>
            <a:pPr>
              <a:buFontTx/>
              <a:buChar char="-"/>
            </a:pPr>
            <a:r>
              <a:rPr lang="fr-FR" sz="2000" dirty="0">
                <a:latin typeface="Times"/>
                <a:cs typeface="Times"/>
              </a:rPr>
              <a:t>	- </a:t>
            </a:r>
            <a:r>
              <a:rPr lang="fr-FR" sz="2000" b="1" dirty="0">
                <a:latin typeface="Times"/>
                <a:cs typeface="Times"/>
              </a:rPr>
              <a:t>Le Parent Nourricier Sauveur</a:t>
            </a:r>
            <a:r>
              <a:rPr lang="fr-FR" sz="2000" dirty="0">
                <a:latin typeface="Times"/>
                <a:cs typeface="Times"/>
              </a:rPr>
              <a:t> (tendance négative)</a:t>
            </a:r>
          </a:p>
          <a:p>
            <a:r>
              <a:rPr lang="fr-FR" sz="2000" dirty="0">
                <a:latin typeface="Times"/>
                <a:cs typeface="Times"/>
              </a:rPr>
              <a:t>	Apporte de l’aide en dehors de sa compétence, de son rôle, sans 	attendre la demande,… </a:t>
            </a:r>
          </a:p>
          <a:p>
            <a:r>
              <a:rPr lang="fr-FR" sz="2000" dirty="0">
                <a:latin typeface="Times"/>
                <a:cs typeface="Times"/>
              </a:rPr>
              <a:t>	- </a:t>
            </a:r>
            <a:r>
              <a:rPr lang="fr-FR" sz="2000" b="1" dirty="0">
                <a:latin typeface="Times"/>
                <a:cs typeface="Times"/>
              </a:rPr>
              <a:t>Le Parent Nourricier Donnan</a:t>
            </a:r>
            <a:r>
              <a:rPr lang="fr-FR" sz="2000" dirty="0">
                <a:latin typeface="Times"/>
                <a:cs typeface="Times"/>
              </a:rPr>
              <a:t>t (tendance positive)</a:t>
            </a:r>
          </a:p>
          <a:p>
            <a:r>
              <a:rPr lang="fr-FR" sz="2000" dirty="0">
                <a:latin typeface="Times"/>
                <a:cs typeface="Times"/>
              </a:rPr>
              <a:t>	Apporte de l’aide sans sortir de son rôle ou de sa compétences, 	agit de bon cœur, sans en “faire trop”,  …</a:t>
            </a:r>
          </a:p>
          <a:p>
            <a:endParaRPr lang="fr-FR" sz="2000" dirty="0">
              <a:latin typeface="Times"/>
              <a:cs typeface="Times"/>
            </a:endParaRPr>
          </a:p>
          <a:p>
            <a:r>
              <a:rPr lang="fr-FR" sz="2000" dirty="0">
                <a:latin typeface="Times"/>
                <a:cs typeface="Times"/>
              </a:rPr>
              <a:t>	</a:t>
            </a: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22</a:t>
            </a:fld>
            <a:endParaRPr lang="fr-BE"/>
          </a:p>
        </p:txBody>
      </p:sp>
      <p:sp>
        <p:nvSpPr>
          <p:cNvPr id="10" name="Espace réservé du pied de page 9"/>
          <p:cNvSpPr>
            <a:spLocks noGrp="1"/>
          </p:cNvSpPr>
          <p:nvPr>
            <p:ph type="ftr" sz="quarter" idx="11"/>
          </p:nvPr>
        </p:nvSpPr>
        <p:spPr/>
        <p:txBody>
          <a:bodyPr/>
          <a:lstStyle/>
          <a:p>
            <a:r>
              <a:rPr lang="fr-BE"/>
              <a:t>Monique Lafont Formation Conseil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txBox="1">
            <a:spLocks/>
          </p:cNvSpPr>
          <p:nvPr/>
        </p:nvSpPr>
        <p:spPr>
          <a:xfrm>
            <a:off x="549275" y="476672"/>
            <a:ext cx="8229600" cy="1168352"/>
          </a:xfrm>
          <a:prstGeom prst="rect">
            <a:avLst/>
          </a:prstGeom>
        </p:spPr>
        <p:txBody>
          <a:bodyPr vert="horz">
            <a:normAutofit/>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fr-FR" sz="2800" b="1" i="0" u="none" strike="noStrike" kern="1200" cap="none" spc="0" normalizeH="0" baseline="0" noProof="0" dirty="0">
                <a:ln>
                  <a:noFill/>
                </a:ln>
                <a:solidFill>
                  <a:schemeClr val="tx1"/>
                </a:solidFill>
                <a:effectLst/>
                <a:uLnTx/>
                <a:uFillTx/>
                <a:latin typeface="Times"/>
                <a:ea typeface="+mn-ea"/>
                <a:cs typeface="Times"/>
              </a:rPr>
              <a:t>AT suite …</a:t>
            </a:r>
          </a:p>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fr-FR" sz="2800" b="1" i="0" u="none" strike="noStrike" kern="1200" cap="none" spc="0" normalizeH="0" baseline="0" noProof="0" dirty="0">
                <a:ln>
                  <a:noFill/>
                </a:ln>
                <a:solidFill>
                  <a:schemeClr val="tx1"/>
                </a:solidFill>
                <a:effectLst/>
                <a:uLnTx/>
                <a:uFillTx/>
                <a:latin typeface="Times"/>
                <a:ea typeface="+mn-ea"/>
                <a:cs typeface="Times"/>
              </a:rPr>
              <a:t>Les </a:t>
            </a:r>
            <a:r>
              <a:rPr kumimoji="0" lang="fr-FR" sz="2595" b="1" i="0" u="none" strike="noStrike" kern="1200" cap="none" spc="0" normalizeH="0" baseline="0" noProof="0" dirty="0">
                <a:ln>
                  <a:noFill/>
                </a:ln>
                <a:solidFill>
                  <a:schemeClr val="tx1"/>
                </a:solidFill>
                <a:effectLst/>
                <a:uLnTx/>
                <a:uFillTx/>
                <a:latin typeface="Times"/>
                <a:ea typeface="+mn-ea"/>
                <a:cs typeface="Times"/>
              </a:rPr>
              <a:t>états</a:t>
            </a:r>
            <a:r>
              <a:rPr kumimoji="0" lang="fr-FR" sz="2800" b="1" i="0" u="none" strike="noStrike" kern="1200" cap="none" spc="0" normalizeH="0" baseline="0" noProof="0" dirty="0">
                <a:ln>
                  <a:noFill/>
                </a:ln>
                <a:solidFill>
                  <a:schemeClr val="tx1"/>
                </a:solidFill>
                <a:effectLst/>
                <a:uLnTx/>
                <a:uFillTx/>
                <a:latin typeface="Times"/>
                <a:ea typeface="+mn-ea"/>
                <a:cs typeface="Times"/>
              </a:rPr>
              <a:t> du Moi</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endParaRPr kumimoji="0" lang="fr-FR"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p:cNvSpPr/>
          <p:nvPr/>
        </p:nvSpPr>
        <p:spPr>
          <a:xfrm>
            <a:off x="400049" y="1752600"/>
            <a:ext cx="2362200" cy="461665"/>
          </a:xfrm>
          <a:prstGeom prst="rect">
            <a:avLst/>
          </a:prstGeom>
        </p:spPr>
        <p:txBody>
          <a:bodyPr wrap="square">
            <a:spAutoFit/>
          </a:bodyPr>
          <a:lstStyle/>
          <a:p>
            <a:pPr algn="ctr"/>
            <a:r>
              <a:rPr lang="fr-FR" sz="2400" b="1" dirty="0">
                <a:latin typeface="Times"/>
                <a:cs typeface="Times"/>
              </a:rPr>
              <a:t>LE PARENT</a:t>
            </a:r>
            <a:endParaRPr lang="fr-FR" sz="2400" dirty="0">
              <a:latin typeface="Times"/>
              <a:cs typeface="Times"/>
            </a:endParaRPr>
          </a:p>
        </p:txBody>
      </p:sp>
      <p:pic>
        <p:nvPicPr>
          <p:cNvPr id="8" name="Image 7"/>
          <p:cNvPicPr>
            <a:picLocks noChangeAspect="1"/>
          </p:cNvPicPr>
          <p:nvPr/>
        </p:nvPicPr>
        <p:blipFill>
          <a:blip r:embed="rId2" cstate="print"/>
          <a:stretch>
            <a:fillRect/>
          </a:stretch>
        </p:blipFill>
        <p:spPr>
          <a:xfrm>
            <a:off x="251520" y="2636912"/>
            <a:ext cx="2533648" cy="2895599"/>
          </a:xfrm>
          <a:prstGeom prst="rect">
            <a:avLst/>
          </a:prstGeom>
        </p:spPr>
      </p:pic>
      <p:sp>
        <p:nvSpPr>
          <p:cNvPr id="9" name="Rectangle 8"/>
          <p:cNvSpPr/>
          <p:nvPr/>
        </p:nvSpPr>
        <p:spPr>
          <a:xfrm>
            <a:off x="2762249" y="1645024"/>
            <a:ext cx="6016627" cy="5016758"/>
          </a:xfrm>
          <a:prstGeom prst="rect">
            <a:avLst/>
          </a:prstGeom>
        </p:spPr>
        <p:txBody>
          <a:bodyPr wrap="square">
            <a:spAutoFit/>
          </a:bodyPr>
          <a:lstStyle/>
          <a:p>
            <a:r>
              <a:rPr lang="fr-FR" sz="2000" i="1" dirty="0">
                <a:latin typeface="Times"/>
                <a:cs typeface="Times"/>
              </a:rPr>
              <a:t> « Dans cet état-là, la personne pense, agit, parle, sent et réagit exactement comme le faisait l'un de ses parents » </a:t>
            </a:r>
            <a:r>
              <a:rPr lang="fr-FR" sz="2000" dirty="0">
                <a:latin typeface="Times"/>
                <a:cs typeface="Times"/>
              </a:rPr>
              <a:t>ou une figure d'autorité, quand elle était petite. </a:t>
            </a:r>
          </a:p>
          <a:p>
            <a:r>
              <a:rPr lang="fr-FR" sz="2000" dirty="0">
                <a:latin typeface="Times"/>
                <a:cs typeface="Times"/>
              </a:rPr>
              <a:t>Nous enregistrons dans cet état du Moi tout ce que nous apprenons des figures d'autorité, tout au long de notre vie.</a:t>
            </a:r>
          </a:p>
          <a:p>
            <a:r>
              <a:rPr lang="fr-FR" sz="2000" i="1" dirty="0">
                <a:latin typeface="Times"/>
                <a:cs typeface="Times"/>
              </a:rPr>
              <a:t>Rappel : les quatre subdivisions du parent :</a:t>
            </a:r>
          </a:p>
          <a:p>
            <a:r>
              <a:rPr lang="fr-FR" sz="2000" b="1" i="1" dirty="0">
                <a:latin typeface="Times"/>
                <a:cs typeface="Times"/>
              </a:rPr>
              <a:t>- Parent Normatif </a:t>
            </a:r>
            <a:r>
              <a:rPr lang="fr-FR" sz="2000" i="1" dirty="0">
                <a:latin typeface="Times"/>
                <a:cs typeface="Times"/>
              </a:rPr>
              <a:t>: il donne notamment les lois et les normes dans la justesse et la justice</a:t>
            </a:r>
          </a:p>
          <a:p>
            <a:r>
              <a:rPr lang="fr-FR" sz="2000" b="1" i="1" dirty="0">
                <a:latin typeface="Times"/>
                <a:cs typeface="Times"/>
              </a:rPr>
              <a:t>- Parent Persécuteur : </a:t>
            </a:r>
            <a:r>
              <a:rPr lang="fr-FR" sz="2000" i="1" dirty="0">
                <a:latin typeface="Times"/>
                <a:cs typeface="Times"/>
              </a:rPr>
              <a:t>il donne notamment les lois et les normes de manière autoritariste</a:t>
            </a:r>
          </a:p>
          <a:p>
            <a:pPr>
              <a:buFontTx/>
              <a:buChar char="-"/>
            </a:pPr>
            <a:r>
              <a:rPr lang="fr-FR" sz="2000" b="1" i="1" dirty="0">
                <a:latin typeface="Times"/>
                <a:cs typeface="Times"/>
              </a:rPr>
              <a:t> Parent Nourricier : </a:t>
            </a:r>
            <a:r>
              <a:rPr lang="fr-FR" sz="2000" i="1" dirty="0">
                <a:latin typeface="Times"/>
                <a:cs typeface="Times"/>
              </a:rPr>
              <a:t>il soutient, encourage et aide efficacement</a:t>
            </a:r>
          </a:p>
          <a:p>
            <a:pPr>
              <a:buFontTx/>
              <a:buChar char="-"/>
            </a:pPr>
            <a:r>
              <a:rPr lang="fr-FR" sz="2000" b="1" i="1" dirty="0">
                <a:latin typeface="Times"/>
                <a:cs typeface="Times"/>
              </a:rPr>
              <a:t>Parent Sauveur : </a:t>
            </a:r>
            <a:r>
              <a:rPr lang="fr-FR" sz="2000" i="1" dirty="0">
                <a:latin typeface="Times"/>
                <a:cs typeface="Times"/>
              </a:rPr>
              <a:t>il se veut aidant, mais il est vécu souvent comme étouffant. Il risque d'entretenir une relation de dépendance.</a:t>
            </a:r>
          </a:p>
        </p:txBody>
      </p:sp>
      <p:sp>
        <p:nvSpPr>
          <p:cNvPr id="10" name="Espace réservé du numéro de diapositive 9"/>
          <p:cNvSpPr>
            <a:spLocks noGrp="1"/>
          </p:cNvSpPr>
          <p:nvPr>
            <p:ph type="sldNum" sz="quarter" idx="12"/>
          </p:nvPr>
        </p:nvSpPr>
        <p:spPr/>
        <p:txBody>
          <a:bodyPr/>
          <a:lstStyle/>
          <a:p>
            <a:fld id="{CF4668DC-857F-487D-BFFA-8C0CA5037977}" type="slidenum">
              <a:rPr lang="fr-BE" smtClean="0"/>
              <a:pPr/>
              <a:t>23</a:t>
            </a:fld>
            <a:endParaRPr lang="fr-BE"/>
          </a:p>
        </p:txBody>
      </p:sp>
      <p:sp>
        <p:nvSpPr>
          <p:cNvPr id="11" name="Espace réservé du pied de page 10"/>
          <p:cNvSpPr>
            <a:spLocks noGrp="1"/>
          </p:cNvSpPr>
          <p:nvPr>
            <p:ph type="ftr" sz="quarter" idx="11"/>
          </p:nvPr>
        </p:nvSpPr>
        <p:spPr/>
        <p:txBody>
          <a:bodyPr/>
          <a:lstStyle/>
          <a:p>
            <a:r>
              <a:rPr lang="fr-BE"/>
              <a:t>Monique Lafont Formation Conseil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49275" y="107576"/>
            <a:ext cx="8042276" cy="1035424"/>
          </a:xfrm>
          <a:prstGeom prst="rect">
            <a:avLst/>
          </a:prstGeom>
        </p:spPr>
        <p:txBody>
          <a:bodyPr bIns="91440" anchor="b" anchorCtr="0">
            <a:normAutofit fontScale="77500" lnSpcReduction="20000"/>
          </a:bodyPr>
          <a:lstStyle/>
          <a:p>
            <a:pPr marL="274320" lvl="0" indent="-274320" algn="ctr">
              <a:spcBef>
                <a:spcPts val="580"/>
              </a:spcBef>
              <a:buClr>
                <a:schemeClr val="accent1"/>
              </a:buClr>
              <a:buSzPct val="85000"/>
              <a:defRPr/>
            </a:pPr>
            <a:r>
              <a:rPr lang="fr-FR" sz="4000" b="1" dirty="0">
                <a:latin typeface="Times"/>
                <a:cs typeface="Times"/>
              </a:rPr>
              <a:t>AT suite </a:t>
            </a:r>
          </a:p>
          <a:p>
            <a:pPr marL="274320" lvl="0" indent="-274320" algn="ctr">
              <a:spcBef>
                <a:spcPts val="580"/>
              </a:spcBef>
              <a:buClr>
                <a:schemeClr val="accent1"/>
              </a:buClr>
              <a:buSzPct val="85000"/>
              <a:defRPr/>
            </a:pPr>
            <a:r>
              <a:rPr lang="fr-FR" sz="4000" b="1" dirty="0">
                <a:latin typeface="Times"/>
                <a:cs typeface="Times"/>
              </a:rPr>
              <a:t>Les états du Moi</a:t>
            </a:r>
          </a:p>
        </p:txBody>
      </p:sp>
      <p:sp>
        <p:nvSpPr>
          <p:cNvPr id="5" name="Espace réservé du contenu 2"/>
          <p:cNvSpPr txBox="1">
            <a:spLocks/>
          </p:cNvSpPr>
          <p:nvPr/>
        </p:nvSpPr>
        <p:spPr>
          <a:xfrm>
            <a:off x="549275" y="1371600"/>
            <a:ext cx="8229600" cy="838200"/>
          </a:xfrm>
          <a:prstGeom prst="rect">
            <a:avLst/>
          </a:prstGeom>
        </p:spPr>
        <p:txBody>
          <a:bodyPr vert="horz">
            <a:normAutofit/>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fr-FR" sz="2800" b="1" i="0" u="none" strike="noStrike" kern="1200" cap="none" spc="0" normalizeH="0" baseline="0" noProof="0" dirty="0">
              <a:ln>
                <a:noFill/>
              </a:ln>
              <a:solidFill>
                <a:schemeClr val="tx1"/>
              </a:solidFill>
              <a:effectLst/>
              <a:uLnTx/>
              <a:uFillTx/>
              <a:latin typeface="Times"/>
              <a:ea typeface="+mn-ea"/>
              <a:cs typeface="Times"/>
            </a:endParaRPr>
          </a:p>
        </p:txBody>
      </p:sp>
      <p:sp>
        <p:nvSpPr>
          <p:cNvPr id="6" name="Rectangle 5"/>
          <p:cNvSpPr/>
          <p:nvPr/>
        </p:nvSpPr>
        <p:spPr>
          <a:xfrm>
            <a:off x="844551" y="2251630"/>
            <a:ext cx="7747000" cy="1446550"/>
          </a:xfrm>
          <a:prstGeom prst="rect">
            <a:avLst/>
          </a:prstGeom>
        </p:spPr>
        <p:txBody>
          <a:bodyPr wrap="square">
            <a:spAutoFit/>
          </a:bodyPr>
          <a:lstStyle/>
          <a:p>
            <a:pPr algn="ctr"/>
            <a:r>
              <a:rPr lang="fr-FR" sz="2400" b="1" dirty="0">
                <a:latin typeface="Times"/>
                <a:cs typeface="Times"/>
              </a:rPr>
              <a:t>L’ADULTE</a:t>
            </a:r>
          </a:p>
          <a:p>
            <a:pPr algn="ctr"/>
            <a:endParaRPr lang="fr-FR" sz="2400" b="1" dirty="0">
              <a:latin typeface="Times"/>
              <a:cs typeface="Times"/>
            </a:endParaRPr>
          </a:p>
          <a:p>
            <a:pPr algn="ctr"/>
            <a:r>
              <a:rPr lang="fr-FR" sz="2000" dirty="0">
                <a:latin typeface="Times"/>
                <a:cs typeface="Times"/>
              </a:rPr>
              <a:t> Son état du Moi est gouverné par :</a:t>
            </a:r>
          </a:p>
          <a:p>
            <a:pPr algn="ctr"/>
            <a:r>
              <a:rPr lang="fr-FR" sz="2000" b="1" dirty="0">
                <a:latin typeface="Times"/>
                <a:cs typeface="Times"/>
              </a:rPr>
              <a:t>La vie telle que je l’expérimente de façon objective</a:t>
            </a:r>
          </a:p>
        </p:txBody>
      </p:sp>
      <p:sp>
        <p:nvSpPr>
          <p:cNvPr id="7" name="Rectangle 6"/>
          <p:cNvSpPr/>
          <p:nvPr/>
        </p:nvSpPr>
        <p:spPr>
          <a:xfrm>
            <a:off x="844551" y="3698180"/>
            <a:ext cx="7747000" cy="1015663"/>
          </a:xfrm>
          <a:prstGeom prst="rect">
            <a:avLst/>
          </a:prstGeom>
        </p:spPr>
        <p:txBody>
          <a:bodyPr wrap="square">
            <a:spAutoFit/>
          </a:bodyPr>
          <a:lstStyle/>
          <a:p>
            <a:pPr algn="ctr"/>
            <a:r>
              <a:rPr lang="fr-FR" sz="2000" i="1" dirty="0">
                <a:latin typeface="Times"/>
                <a:cs typeface="Times"/>
              </a:rPr>
              <a:t>« C'est l'état du Moi, dans lequel la personne examine objectivement son environnement, en examine les possibilités et les probabilités sur la base de son expérience passée. »</a:t>
            </a:r>
          </a:p>
        </p:txBody>
      </p:sp>
      <p:sp>
        <p:nvSpPr>
          <p:cNvPr id="8" name="Rectangle 7"/>
          <p:cNvSpPr/>
          <p:nvPr/>
        </p:nvSpPr>
        <p:spPr>
          <a:xfrm>
            <a:off x="3352800" y="4713843"/>
            <a:ext cx="5791200" cy="1938992"/>
          </a:xfrm>
          <a:prstGeom prst="rect">
            <a:avLst/>
          </a:prstGeom>
        </p:spPr>
        <p:txBody>
          <a:bodyPr wrap="square">
            <a:spAutoFit/>
          </a:bodyPr>
          <a:lstStyle/>
          <a:p>
            <a:r>
              <a:rPr lang="fr-FR" sz="2000" dirty="0">
                <a:latin typeface="Times"/>
                <a:cs typeface="Times"/>
              </a:rPr>
              <a:t>Il gère la « réalité » présente en étant :</a:t>
            </a:r>
          </a:p>
          <a:p>
            <a:r>
              <a:rPr lang="fr-FR" sz="2000" dirty="0">
                <a:latin typeface="Times"/>
                <a:cs typeface="Times"/>
              </a:rPr>
              <a:t>	- Logique – rationnel – expérimental ;</a:t>
            </a:r>
          </a:p>
          <a:p>
            <a:r>
              <a:rPr lang="fr-FR" sz="2000" dirty="0">
                <a:latin typeface="Times"/>
                <a:cs typeface="Times"/>
              </a:rPr>
              <a:t>	- Réaliste - à l’écoute – interrogatif ;</a:t>
            </a:r>
          </a:p>
          <a:p>
            <a:r>
              <a:rPr lang="fr-FR" sz="2000" dirty="0">
                <a:latin typeface="Times"/>
                <a:cs typeface="Times"/>
              </a:rPr>
              <a:t>Les pensées et les comportements sont en cohérence avec la réalité de “l’ici et maintenant”.</a:t>
            </a:r>
          </a:p>
          <a:p>
            <a:pPr lvl="1"/>
            <a:endParaRPr lang="fr-FR" sz="2000" b="1" dirty="0">
              <a:latin typeface="Times"/>
              <a:cs typeface="Times"/>
            </a:endParaRPr>
          </a:p>
        </p:txBody>
      </p:sp>
      <p:pic>
        <p:nvPicPr>
          <p:cNvPr id="9" name="Image 8"/>
          <p:cNvPicPr>
            <a:picLocks noChangeAspect="1"/>
          </p:cNvPicPr>
          <p:nvPr/>
        </p:nvPicPr>
        <p:blipFill>
          <a:blip r:embed="rId2" cstate="print"/>
          <a:stretch>
            <a:fillRect/>
          </a:stretch>
        </p:blipFill>
        <p:spPr>
          <a:xfrm>
            <a:off x="844551" y="4495800"/>
            <a:ext cx="1943100" cy="2235200"/>
          </a:xfrm>
          <a:prstGeom prst="rect">
            <a:avLst/>
          </a:prstGeom>
        </p:spPr>
      </p:pic>
      <p:sp>
        <p:nvSpPr>
          <p:cNvPr id="10" name="Espace réservé du numéro de diapositive 9"/>
          <p:cNvSpPr>
            <a:spLocks noGrp="1"/>
          </p:cNvSpPr>
          <p:nvPr>
            <p:ph type="sldNum" sz="quarter" idx="12"/>
          </p:nvPr>
        </p:nvSpPr>
        <p:spPr/>
        <p:txBody>
          <a:bodyPr/>
          <a:lstStyle/>
          <a:p>
            <a:fld id="{CF4668DC-857F-487D-BFFA-8C0CA5037977}" type="slidenum">
              <a:rPr lang="fr-BE" smtClean="0"/>
              <a:pPr/>
              <a:t>24</a:t>
            </a:fld>
            <a:endParaRPr lang="fr-BE"/>
          </a:p>
        </p:txBody>
      </p:sp>
      <p:sp>
        <p:nvSpPr>
          <p:cNvPr id="11" name="Espace réservé du pied de page 10"/>
          <p:cNvSpPr>
            <a:spLocks noGrp="1"/>
          </p:cNvSpPr>
          <p:nvPr>
            <p:ph type="ftr" sz="quarter" idx="11"/>
          </p:nvPr>
        </p:nvSpPr>
        <p:spPr/>
        <p:txBody>
          <a:bodyPr/>
          <a:lstStyle/>
          <a:p>
            <a:r>
              <a:rPr lang="fr-BE"/>
              <a:t>Monique Lafont Formation Conseil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200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49275" y="107576"/>
            <a:ext cx="8042276" cy="1593232"/>
          </a:xfrm>
          <a:prstGeom prst="rect">
            <a:avLst/>
          </a:prstGeom>
        </p:spPr>
        <p:txBody>
          <a:bodyPr bIns="91440" anchor="b" anchorCtr="0">
            <a:normAutofit fontScale="85000" lnSpcReduction="20000"/>
          </a:bodyPr>
          <a:lstStyle/>
          <a:p>
            <a:pPr marL="274320" lvl="0" indent="-274320" algn="ctr">
              <a:spcBef>
                <a:spcPts val="580"/>
              </a:spcBef>
              <a:buClr>
                <a:schemeClr val="accent1"/>
              </a:buClr>
              <a:buSzPct val="85000"/>
              <a:defRPr/>
            </a:pPr>
            <a:endParaRPr lang="fr-FR" sz="4000" b="1" dirty="0">
              <a:latin typeface="Times"/>
              <a:cs typeface="Times"/>
            </a:endParaRPr>
          </a:p>
          <a:p>
            <a:pPr marL="274320" lvl="0" indent="-274320" algn="ctr">
              <a:spcBef>
                <a:spcPts val="580"/>
              </a:spcBef>
              <a:buClr>
                <a:schemeClr val="accent1"/>
              </a:buClr>
              <a:buSzPct val="85000"/>
              <a:defRPr/>
            </a:pPr>
            <a:r>
              <a:rPr lang="fr-FR" sz="3800" b="1" dirty="0">
                <a:latin typeface="Times"/>
                <a:cs typeface="Times"/>
              </a:rPr>
              <a:t>AT suite </a:t>
            </a:r>
          </a:p>
          <a:p>
            <a:pPr marL="274320" lvl="0" indent="-274320" algn="ctr">
              <a:spcBef>
                <a:spcPts val="580"/>
              </a:spcBef>
              <a:buClr>
                <a:schemeClr val="accent1"/>
              </a:buClr>
              <a:buSzPct val="85000"/>
              <a:defRPr/>
            </a:pPr>
            <a:r>
              <a:rPr lang="fr-FR" sz="3800" b="1" dirty="0">
                <a:latin typeface="Times"/>
                <a:cs typeface="Times"/>
              </a:rPr>
              <a:t>Les états du Moi</a:t>
            </a:r>
          </a:p>
        </p:txBody>
      </p:sp>
      <p:sp>
        <p:nvSpPr>
          <p:cNvPr id="5" name="Espace réservé du contenu 2"/>
          <p:cNvSpPr txBox="1">
            <a:spLocks/>
          </p:cNvSpPr>
          <p:nvPr/>
        </p:nvSpPr>
        <p:spPr>
          <a:xfrm>
            <a:off x="549275" y="1295400"/>
            <a:ext cx="8229600" cy="762000"/>
          </a:xfrm>
          <a:prstGeom prst="rect">
            <a:avLst/>
          </a:prstGeom>
        </p:spPr>
        <p:txBody>
          <a:bodyPr vert="horz">
            <a:normAutofit/>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fr-FR" sz="2800" b="1" i="0" u="none" strike="noStrike" kern="1200" cap="none" spc="0" normalizeH="0" baseline="0" noProof="0" dirty="0">
              <a:ln>
                <a:noFill/>
              </a:ln>
              <a:solidFill>
                <a:schemeClr val="tx1"/>
              </a:solidFill>
              <a:effectLst/>
              <a:uLnTx/>
              <a:uFillTx/>
              <a:latin typeface="Times"/>
              <a:ea typeface="+mn-ea"/>
              <a:cs typeface="Times"/>
            </a:endParaRPr>
          </a:p>
        </p:txBody>
      </p:sp>
      <p:sp>
        <p:nvSpPr>
          <p:cNvPr id="6" name="Rectangle 5"/>
          <p:cNvSpPr/>
          <p:nvPr/>
        </p:nvSpPr>
        <p:spPr>
          <a:xfrm>
            <a:off x="152400" y="2057400"/>
            <a:ext cx="8991600" cy="2985433"/>
          </a:xfrm>
          <a:prstGeom prst="rect">
            <a:avLst/>
          </a:prstGeom>
        </p:spPr>
        <p:txBody>
          <a:bodyPr wrap="square">
            <a:spAutoFit/>
          </a:bodyPr>
          <a:lstStyle/>
          <a:p>
            <a:pPr algn="ctr"/>
            <a:r>
              <a:rPr lang="fr-FR" sz="2400" b="1" dirty="0">
                <a:latin typeface="Times"/>
                <a:cs typeface="Times"/>
              </a:rPr>
              <a:t>L’ENFANT</a:t>
            </a:r>
          </a:p>
          <a:p>
            <a:pPr algn="ctr"/>
            <a:endParaRPr lang="fr-FR" sz="2400" b="1" dirty="0">
              <a:latin typeface="Times"/>
              <a:cs typeface="Times"/>
            </a:endParaRPr>
          </a:p>
          <a:p>
            <a:pPr algn="ctr"/>
            <a:r>
              <a:rPr lang="fr-FR" sz="2000" dirty="0">
                <a:latin typeface="Times"/>
                <a:cs typeface="Times"/>
              </a:rPr>
              <a:t> Son état du Moi est gouverné par :</a:t>
            </a:r>
          </a:p>
          <a:p>
            <a:pPr algn="ctr"/>
            <a:r>
              <a:rPr lang="fr-FR" sz="2000" b="1" dirty="0">
                <a:latin typeface="Times"/>
                <a:cs typeface="Times"/>
              </a:rPr>
              <a:t>La vie telle que  « je l’ai ressentie » </a:t>
            </a:r>
          </a:p>
          <a:p>
            <a:pPr algn="ctr"/>
            <a:r>
              <a:rPr lang="fr-FR" sz="2000" dirty="0">
                <a:latin typeface="Times"/>
                <a:cs typeface="Times"/>
              </a:rPr>
              <a:t>Ce qui est vécu au niveau émotionnel (peur, colère, angoisse, joie, plaisir, tristesse).</a:t>
            </a:r>
          </a:p>
          <a:p>
            <a:pPr algn="ctr"/>
            <a:r>
              <a:rPr lang="fr-FR" sz="2000" dirty="0">
                <a:latin typeface="Times"/>
                <a:cs typeface="Times"/>
              </a:rPr>
              <a:t>Cela correspond aux pensées, émotions, et comportements qui sont une réminiscence de notre propre enfance.</a:t>
            </a:r>
          </a:p>
          <a:p>
            <a:pPr algn="ctr"/>
            <a:r>
              <a:rPr lang="fr-FR" sz="2000" i="1" dirty="0">
                <a:latin typeface="Times"/>
                <a:cs typeface="Times"/>
              </a:rPr>
              <a:t>« Tout être humain porte en soi un petit garçon ou une petite fille qui pense, agit, parle, s'émeut et réagit exactement de la même façon que lorsqu'il était un enfant. »</a:t>
            </a:r>
          </a:p>
        </p:txBody>
      </p:sp>
      <p:sp>
        <p:nvSpPr>
          <p:cNvPr id="7" name="Rectangle 6"/>
          <p:cNvSpPr/>
          <p:nvPr/>
        </p:nvSpPr>
        <p:spPr>
          <a:xfrm>
            <a:off x="844551" y="5263179"/>
            <a:ext cx="7747000" cy="400110"/>
          </a:xfrm>
          <a:prstGeom prst="rect">
            <a:avLst/>
          </a:prstGeom>
        </p:spPr>
        <p:txBody>
          <a:bodyPr wrap="square">
            <a:spAutoFit/>
          </a:bodyPr>
          <a:lstStyle/>
          <a:p>
            <a:r>
              <a:rPr lang="fr-FR" sz="2000" dirty="0">
                <a:latin typeface="Times"/>
                <a:cs typeface="Times"/>
              </a:rPr>
              <a:t>Cet état du Moi « Enfant » peut s’exprimer selon trois formes :</a:t>
            </a:r>
          </a:p>
        </p:txBody>
      </p:sp>
      <p:sp>
        <p:nvSpPr>
          <p:cNvPr id="8" name="Rectangle 7"/>
          <p:cNvSpPr/>
          <p:nvPr/>
        </p:nvSpPr>
        <p:spPr>
          <a:xfrm>
            <a:off x="381000" y="5863344"/>
            <a:ext cx="8610600" cy="400110"/>
          </a:xfrm>
          <a:prstGeom prst="rect">
            <a:avLst/>
          </a:prstGeom>
        </p:spPr>
        <p:txBody>
          <a:bodyPr wrap="square">
            <a:spAutoFit/>
          </a:bodyPr>
          <a:lstStyle/>
          <a:p>
            <a:pPr algn="ctr">
              <a:buFontTx/>
              <a:buChar char="-"/>
            </a:pPr>
            <a:r>
              <a:rPr lang="fr-FR" sz="2000" b="1" dirty="0">
                <a:latin typeface="Times"/>
                <a:cs typeface="Times"/>
              </a:rPr>
              <a:t> L’Enfant libre   – L’Enfant adapté soumis   – L’Enfant adapté rebelle</a:t>
            </a: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25</a:t>
            </a:fld>
            <a:endParaRPr lang="fr-BE"/>
          </a:p>
        </p:txBody>
      </p:sp>
      <p:sp>
        <p:nvSpPr>
          <p:cNvPr id="10" name="Espace réservé du pied de page 9"/>
          <p:cNvSpPr>
            <a:spLocks noGrp="1"/>
          </p:cNvSpPr>
          <p:nvPr>
            <p:ph type="ftr" sz="quarter" idx="11"/>
          </p:nvPr>
        </p:nvSpPr>
        <p:spPr/>
        <p:txBody>
          <a:bodyPr/>
          <a:lstStyle/>
          <a:p>
            <a:r>
              <a:rPr lang="fr-BE"/>
              <a:t>Monique Lafont Formation Conseil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sz="quarter" idx="4294967295"/>
          </p:nvPr>
        </p:nvSpPr>
        <p:spPr>
          <a:xfrm>
            <a:off x="1382713" y="1916113"/>
            <a:ext cx="7761287" cy="5324535"/>
          </a:xfrm>
          <a:prstGeom prst="rect">
            <a:avLst/>
          </a:prstGeom>
        </p:spPr>
        <p:txBody>
          <a:bodyPr wrap="square">
            <a:spAutoFit/>
          </a:bodyPr>
          <a:lstStyle/>
          <a:p>
            <a:r>
              <a:rPr lang="fr-FR" sz="2000" b="1" dirty="0">
                <a:latin typeface="Times"/>
                <a:cs typeface="Times"/>
              </a:rPr>
              <a:t> L’enfant adapté : </a:t>
            </a:r>
            <a:r>
              <a:rPr lang="fr-FR" sz="2000" dirty="0">
                <a:latin typeface="Times"/>
                <a:cs typeface="Times"/>
              </a:rPr>
              <a:t>Il s'agit d'une manière d'être face à un cadre donné auquel cet « enfant » de la personne se soumet ou au contraire, contre lequel elle se défend.</a:t>
            </a:r>
          </a:p>
          <a:p>
            <a:r>
              <a:rPr lang="fr-FR" sz="2000" b="1" dirty="0">
                <a:latin typeface="Times"/>
                <a:cs typeface="Times"/>
              </a:rPr>
              <a:t>	Il s’exprime selon </a:t>
            </a:r>
            <a:r>
              <a:rPr lang="fr-FR" sz="2000" dirty="0">
                <a:latin typeface="Times"/>
                <a:cs typeface="Times"/>
              </a:rPr>
              <a:t>deux formes :</a:t>
            </a:r>
          </a:p>
          <a:p>
            <a:pPr>
              <a:buNone/>
            </a:pPr>
            <a:r>
              <a:rPr lang="fr-FR" sz="2000" dirty="0">
                <a:latin typeface="Times"/>
                <a:cs typeface="Times"/>
              </a:rPr>
              <a:t>	</a:t>
            </a:r>
            <a:r>
              <a:rPr lang="fr-FR" sz="2000" b="1" dirty="0">
                <a:latin typeface="Times"/>
                <a:cs typeface="Times"/>
              </a:rPr>
              <a:t>- L’enfant adapté soumis</a:t>
            </a:r>
            <a:r>
              <a:rPr lang="fr-FR" sz="2000" dirty="0">
                <a:latin typeface="Times"/>
                <a:cs typeface="Times"/>
              </a:rPr>
              <a:t> (tendance positive)</a:t>
            </a:r>
          </a:p>
          <a:p>
            <a:pPr>
              <a:buNone/>
            </a:pPr>
            <a:r>
              <a:rPr lang="fr-FR" sz="2000" dirty="0">
                <a:latin typeface="Times"/>
                <a:cs typeface="Times"/>
              </a:rPr>
              <a:t>	Suit les règles et les normes en ce qu'elles permettent de vivre en société. Il est bridé, influençable, confus, anxieux, défaitiste, …et manque d’assurance</a:t>
            </a:r>
          </a:p>
          <a:p>
            <a:pPr>
              <a:buNone/>
            </a:pPr>
            <a:r>
              <a:rPr lang="fr-FR" sz="2000" dirty="0">
                <a:latin typeface="Times"/>
                <a:cs typeface="Times"/>
              </a:rPr>
              <a:t>	</a:t>
            </a:r>
            <a:r>
              <a:rPr lang="fr-FR" sz="2000" b="1" dirty="0">
                <a:latin typeface="Times"/>
                <a:cs typeface="Times"/>
              </a:rPr>
              <a:t>- L’enfant adapté rebelle </a:t>
            </a:r>
            <a:r>
              <a:rPr lang="fr-FR" sz="2000" dirty="0">
                <a:latin typeface="Times"/>
                <a:cs typeface="Times"/>
              </a:rPr>
              <a:t>(tendance négative)</a:t>
            </a:r>
          </a:p>
          <a:p>
            <a:pPr>
              <a:buNone/>
            </a:pPr>
            <a:r>
              <a:rPr lang="fr-FR" sz="2000" dirty="0">
                <a:latin typeface="Times"/>
                <a:cs typeface="Times"/>
              </a:rPr>
              <a:t>	Il s’oppose aux lois et aux normes lorsqu’elles lui paraissent injustes, (versant positif). Provocateur, destructeur, impulsif, ironique, glaçant, agressif, refus systématique de l’autorité,… (versant négatif)</a:t>
            </a:r>
          </a:p>
          <a:p>
            <a:r>
              <a:rPr lang="fr-FR" sz="2000" dirty="0">
                <a:latin typeface="Times"/>
                <a:cs typeface="Times"/>
              </a:rPr>
              <a:t>		</a:t>
            </a:r>
          </a:p>
          <a:p>
            <a:r>
              <a:rPr lang="fr-FR" sz="2000" dirty="0">
                <a:latin typeface="Times"/>
                <a:cs typeface="Times"/>
              </a:rPr>
              <a:t>	</a:t>
            </a:r>
          </a:p>
          <a:p>
            <a:r>
              <a:rPr lang="fr-FR" sz="2000" dirty="0">
                <a:latin typeface="Times"/>
                <a:cs typeface="Times"/>
              </a:rPr>
              <a:t>	</a:t>
            </a:r>
          </a:p>
        </p:txBody>
      </p:sp>
      <p:sp>
        <p:nvSpPr>
          <p:cNvPr id="4" name="Titre 1"/>
          <p:cNvSpPr txBox="1">
            <a:spLocks/>
          </p:cNvSpPr>
          <p:nvPr/>
        </p:nvSpPr>
        <p:spPr>
          <a:xfrm>
            <a:off x="549275" y="-243408"/>
            <a:ext cx="8042276" cy="1152128"/>
          </a:xfrm>
          <a:prstGeom prst="rect">
            <a:avLst/>
          </a:prstGeom>
        </p:spPr>
        <p:txBody>
          <a:bodyPr bIns="9144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4400" b="0" i="0" u="none" strike="noStrike" kern="1200" cap="none" spc="0" normalizeH="0" baseline="0" noProof="0" dirty="0">
              <a:ln>
                <a:noFill/>
              </a:ln>
              <a:solidFill>
                <a:schemeClr val="tx2"/>
              </a:solidFill>
              <a:effectLst/>
              <a:uLnTx/>
              <a:uFillTx/>
              <a:latin typeface="+mj-lt"/>
              <a:ea typeface="+mj-ea"/>
              <a:cs typeface="+mj-cs"/>
            </a:endParaRPr>
          </a:p>
        </p:txBody>
      </p:sp>
      <p:sp>
        <p:nvSpPr>
          <p:cNvPr id="5" name="Espace réservé du contenu 2"/>
          <p:cNvSpPr txBox="1">
            <a:spLocks/>
          </p:cNvSpPr>
          <p:nvPr/>
        </p:nvSpPr>
        <p:spPr>
          <a:xfrm>
            <a:off x="549275" y="404664"/>
            <a:ext cx="8229600" cy="1347936"/>
          </a:xfrm>
          <a:prstGeom prst="rect">
            <a:avLst/>
          </a:prstGeom>
        </p:spPr>
        <p:txBody>
          <a:bodyPr vert="horz">
            <a:normAutofit/>
          </a:bodyPr>
          <a:lstStyle/>
          <a:p>
            <a:pPr marL="274320" indent="-274320" algn="ctr">
              <a:spcBef>
                <a:spcPts val="580"/>
              </a:spcBef>
              <a:buClr>
                <a:schemeClr val="accent1"/>
              </a:buClr>
              <a:buSzPct val="85000"/>
              <a:defRPr/>
            </a:pPr>
            <a:r>
              <a:rPr lang="fr-FR" sz="2800" b="1" dirty="0">
                <a:latin typeface="Times"/>
                <a:cs typeface="Times"/>
              </a:rPr>
              <a:t>AT suite </a:t>
            </a:r>
          </a:p>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fr-FR" sz="2800" b="1" i="0" u="none" strike="noStrike" kern="1200" cap="none" spc="0" normalizeH="0" baseline="0" noProof="0" dirty="0">
                <a:ln>
                  <a:noFill/>
                </a:ln>
                <a:solidFill>
                  <a:schemeClr val="tx1"/>
                </a:solidFill>
                <a:effectLst/>
                <a:uLnTx/>
                <a:uFillTx/>
                <a:latin typeface="Times"/>
                <a:ea typeface="+mn-ea"/>
                <a:cs typeface="Times"/>
              </a:rPr>
              <a:t>Les </a:t>
            </a:r>
            <a:r>
              <a:rPr kumimoji="0" lang="fr-FR" sz="2595" b="1" i="0" u="none" strike="noStrike" kern="1200" cap="none" spc="0" normalizeH="0" baseline="0" noProof="0" dirty="0">
                <a:ln>
                  <a:noFill/>
                </a:ln>
                <a:solidFill>
                  <a:schemeClr val="tx1"/>
                </a:solidFill>
                <a:effectLst/>
                <a:uLnTx/>
                <a:uFillTx/>
                <a:latin typeface="Times"/>
                <a:ea typeface="+mn-ea"/>
                <a:cs typeface="Times"/>
              </a:rPr>
              <a:t>états</a:t>
            </a:r>
            <a:r>
              <a:rPr kumimoji="0" lang="fr-FR" sz="2800" b="1" i="0" u="none" strike="noStrike" kern="1200" cap="none" spc="0" normalizeH="0" baseline="0" noProof="0" dirty="0">
                <a:ln>
                  <a:noFill/>
                </a:ln>
                <a:solidFill>
                  <a:schemeClr val="tx1"/>
                </a:solidFill>
                <a:effectLst/>
                <a:uLnTx/>
                <a:uFillTx/>
                <a:latin typeface="Times"/>
                <a:ea typeface="+mn-ea"/>
                <a:cs typeface="Times"/>
              </a:rPr>
              <a:t> du Moi</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endParaRPr kumimoji="0" lang="fr-FR"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5"/>
          <p:cNvSpPr/>
          <p:nvPr/>
        </p:nvSpPr>
        <p:spPr>
          <a:xfrm>
            <a:off x="711200" y="1484785"/>
            <a:ext cx="7747000" cy="461665"/>
          </a:xfrm>
          <a:prstGeom prst="rect">
            <a:avLst/>
          </a:prstGeom>
        </p:spPr>
        <p:txBody>
          <a:bodyPr wrap="square">
            <a:spAutoFit/>
          </a:bodyPr>
          <a:lstStyle/>
          <a:p>
            <a:pPr algn="ctr"/>
            <a:r>
              <a:rPr lang="fr-FR" sz="2400" b="1" dirty="0">
                <a:latin typeface="Times"/>
                <a:cs typeface="Times"/>
              </a:rPr>
              <a:t>L’ENFANT</a:t>
            </a:r>
            <a:endParaRPr lang="fr-FR" sz="2400" dirty="0">
              <a:latin typeface="Times"/>
              <a:cs typeface="Times"/>
            </a:endParaRPr>
          </a:p>
        </p:txBody>
      </p:sp>
      <p:sp>
        <p:nvSpPr>
          <p:cNvPr id="8" name="Espace réservé du numéro de diapositive 7"/>
          <p:cNvSpPr>
            <a:spLocks noGrp="1"/>
          </p:cNvSpPr>
          <p:nvPr>
            <p:ph type="sldNum" sz="quarter" idx="12"/>
          </p:nvPr>
        </p:nvSpPr>
        <p:spPr/>
        <p:txBody>
          <a:bodyPr/>
          <a:lstStyle/>
          <a:p>
            <a:fld id="{CF4668DC-857F-487D-BFFA-8C0CA5037977}" type="slidenum">
              <a:rPr lang="fr-BE" smtClean="0"/>
              <a:pPr/>
              <a:t>26</a:t>
            </a:fld>
            <a:endParaRPr lang="fr-BE"/>
          </a:p>
        </p:txBody>
      </p:sp>
      <p:sp>
        <p:nvSpPr>
          <p:cNvPr id="9" name="Espace réservé du pied de page 8"/>
          <p:cNvSpPr>
            <a:spLocks noGrp="1"/>
          </p:cNvSpPr>
          <p:nvPr>
            <p:ph type="ftr" sz="quarter" idx="11"/>
          </p:nvPr>
        </p:nvSpPr>
        <p:spPr/>
        <p:txBody>
          <a:bodyPr/>
          <a:lstStyle/>
          <a:p>
            <a:r>
              <a:rPr lang="fr-BE" dirty="0"/>
              <a:t>Monique Lafont Formation Conseil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467544" y="0"/>
            <a:ext cx="8042276" cy="1035424"/>
          </a:xfrm>
          <a:prstGeom prst="rect">
            <a:avLst/>
          </a:prstGeom>
        </p:spPr>
        <p:txBody>
          <a:bodyPr bIns="9144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4400" b="0" i="0" u="none" strike="noStrike" kern="1200" cap="none" spc="0" normalizeH="0" baseline="0" noProof="0" dirty="0">
              <a:ln>
                <a:noFill/>
              </a:ln>
              <a:solidFill>
                <a:schemeClr val="tx2"/>
              </a:solidFill>
              <a:effectLst/>
              <a:uLnTx/>
              <a:uFillTx/>
              <a:latin typeface="+mj-lt"/>
              <a:ea typeface="+mj-ea"/>
              <a:cs typeface="+mj-cs"/>
            </a:endParaRPr>
          </a:p>
        </p:txBody>
      </p:sp>
      <p:sp>
        <p:nvSpPr>
          <p:cNvPr id="5" name="Espace réservé du contenu 2"/>
          <p:cNvSpPr txBox="1">
            <a:spLocks/>
          </p:cNvSpPr>
          <p:nvPr/>
        </p:nvSpPr>
        <p:spPr>
          <a:xfrm>
            <a:off x="549275" y="548680"/>
            <a:ext cx="8229600" cy="1203920"/>
          </a:xfrm>
          <a:prstGeom prst="rect">
            <a:avLst/>
          </a:prstGeom>
        </p:spPr>
        <p:txBody>
          <a:bodyPr vert="horz">
            <a:normAutofit/>
          </a:bodyPr>
          <a:lstStyle/>
          <a:p>
            <a:pPr marL="274320" indent="-274320" algn="ctr">
              <a:spcBef>
                <a:spcPts val="580"/>
              </a:spcBef>
              <a:buClr>
                <a:schemeClr val="accent1"/>
              </a:buClr>
              <a:buSzPct val="85000"/>
              <a:defRPr/>
            </a:pPr>
            <a:r>
              <a:rPr lang="fr-FR" sz="2800" b="1" dirty="0">
                <a:latin typeface="Times"/>
                <a:cs typeface="Times"/>
              </a:rPr>
              <a:t>AT suite </a:t>
            </a:r>
          </a:p>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fr-FR" sz="2800" b="1" i="0" u="none" strike="noStrike" kern="1200" cap="none" spc="0" normalizeH="0" baseline="0" noProof="0" dirty="0">
                <a:ln>
                  <a:noFill/>
                </a:ln>
                <a:solidFill>
                  <a:schemeClr val="tx1"/>
                </a:solidFill>
                <a:effectLst/>
                <a:uLnTx/>
                <a:uFillTx/>
                <a:latin typeface="Times"/>
                <a:ea typeface="+mn-ea"/>
                <a:cs typeface="Times"/>
              </a:rPr>
              <a:t>Les états du Moi</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endParaRPr kumimoji="0" lang="fr-FR"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5"/>
          <p:cNvSpPr/>
          <p:nvPr/>
        </p:nvSpPr>
        <p:spPr>
          <a:xfrm>
            <a:off x="711200" y="1752600"/>
            <a:ext cx="7747000" cy="461665"/>
          </a:xfrm>
          <a:prstGeom prst="rect">
            <a:avLst/>
          </a:prstGeom>
        </p:spPr>
        <p:txBody>
          <a:bodyPr wrap="square">
            <a:spAutoFit/>
          </a:bodyPr>
          <a:lstStyle/>
          <a:p>
            <a:pPr algn="ctr"/>
            <a:r>
              <a:rPr lang="fr-FR" sz="2400" b="1" dirty="0">
                <a:latin typeface="Times"/>
                <a:cs typeface="Times"/>
              </a:rPr>
              <a:t>L’ENFANT</a:t>
            </a:r>
            <a:endParaRPr lang="fr-FR" sz="2400" dirty="0">
              <a:latin typeface="Times"/>
              <a:cs typeface="Times"/>
            </a:endParaRPr>
          </a:p>
        </p:txBody>
      </p:sp>
      <p:sp>
        <p:nvSpPr>
          <p:cNvPr id="7" name="Rectangle 6"/>
          <p:cNvSpPr/>
          <p:nvPr/>
        </p:nvSpPr>
        <p:spPr>
          <a:xfrm>
            <a:off x="711200" y="2514600"/>
            <a:ext cx="7747000" cy="1938992"/>
          </a:xfrm>
          <a:prstGeom prst="rect">
            <a:avLst/>
          </a:prstGeom>
        </p:spPr>
        <p:txBody>
          <a:bodyPr wrap="square">
            <a:spAutoFit/>
          </a:bodyPr>
          <a:lstStyle/>
          <a:p>
            <a:pPr>
              <a:buFontTx/>
              <a:buChar char="-"/>
            </a:pPr>
            <a:r>
              <a:rPr lang="fr-FR" sz="2000" b="1" dirty="0">
                <a:latin typeface="Times"/>
                <a:cs typeface="Times"/>
              </a:rPr>
              <a:t> L’enfant libre </a:t>
            </a:r>
            <a:r>
              <a:rPr lang="fr-FR" sz="2000" dirty="0">
                <a:latin typeface="Times"/>
                <a:cs typeface="Times"/>
              </a:rPr>
              <a:t>(tendance positive)</a:t>
            </a:r>
          </a:p>
          <a:p>
            <a:pPr lvl="1"/>
            <a:r>
              <a:rPr lang="fr-FR" sz="2000" dirty="0">
                <a:latin typeface="Times"/>
                <a:cs typeface="Times"/>
              </a:rPr>
              <a:t>- Il est créatif, indépendant et spontané, direct, soucieux des règles, réaliste, clair, combatif, … Il crée son propre cadre de pensées, ses propres normes, …</a:t>
            </a:r>
          </a:p>
          <a:p>
            <a:pPr lvl="1"/>
            <a:endParaRPr lang="fr-FR" sz="2000" dirty="0">
              <a:latin typeface="Times"/>
              <a:cs typeface="Times"/>
            </a:endParaRPr>
          </a:p>
          <a:p>
            <a:r>
              <a:rPr lang="fr-FR" sz="2000" dirty="0">
                <a:latin typeface="Times"/>
                <a:cs typeface="Times"/>
              </a:rPr>
              <a:t>	</a:t>
            </a:r>
          </a:p>
        </p:txBody>
      </p:sp>
      <p:pic>
        <p:nvPicPr>
          <p:cNvPr id="8" name="Image 7"/>
          <p:cNvPicPr>
            <a:picLocks noChangeAspect="1"/>
          </p:cNvPicPr>
          <p:nvPr/>
        </p:nvPicPr>
        <p:blipFill>
          <a:blip r:embed="rId2" cstate="print"/>
          <a:stretch>
            <a:fillRect/>
          </a:stretch>
        </p:blipFill>
        <p:spPr>
          <a:xfrm>
            <a:off x="3600450" y="4145816"/>
            <a:ext cx="1943100" cy="2235200"/>
          </a:xfrm>
          <a:prstGeom prst="rect">
            <a:avLst/>
          </a:prstGeom>
        </p:spPr>
      </p:pic>
      <p:sp>
        <p:nvSpPr>
          <p:cNvPr id="9" name="Espace réservé du numéro de diapositive 8"/>
          <p:cNvSpPr>
            <a:spLocks noGrp="1"/>
          </p:cNvSpPr>
          <p:nvPr>
            <p:ph type="sldNum" sz="quarter" idx="12"/>
          </p:nvPr>
        </p:nvSpPr>
        <p:spPr/>
        <p:txBody>
          <a:bodyPr/>
          <a:lstStyle/>
          <a:p>
            <a:fld id="{CF4668DC-857F-487D-BFFA-8C0CA5037977}" type="slidenum">
              <a:rPr lang="fr-BE" smtClean="0"/>
              <a:pPr/>
              <a:t>27</a:t>
            </a:fld>
            <a:endParaRPr lang="fr-BE"/>
          </a:p>
        </p:txBody>
      </p:sp>
      <p:sp>
        <p:nvSpPr>
          <p:cNvPr id="10" name="Espace réservé du pied de page 9"/>
          <p:cNvSpPr>
            <a:spLocks noGrp="1"/>
          </p:cNvSpPr>
          <p:nvPr>
            <p:ph type="ftr" sz="quarter" idx="11"/>
          </p:nvPr>
        </p:nvSpPr>
        <p:spPr/>
        <p:txBody>
          <a:bodyPr/>
          <a:lstStyle/>
          <a:p>
            <a:r>
              <a:rPr lang="fr-BE"/>
              <a:t>Monique Lafont Formation Conseil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685800" y="404664"/>
            <a:ext cx="7772400" cy="576064"/>
          </a:xfrm>
          <a:prstGeom prst="rect">
            <a:avLst/>
          </a:prstGeom>
        </p:spPr>
        <p:txBody>
          <a:bodyPr bIns="91440" anchor="b" anchorCtr="0">
            <a:normAutofit fontScale="25000" lnSpcReduction="20000"/>
          </a:bodyPr>
          <a:lstStyle/>
          <a:p>
            <a:pPr marL="274320" indent="-274320" algn="ctr">
              <a:spcBef>
                <a:spcPts val="580"/>
              </a:spcBef>
              <a:buClr>
                <a:schemeClr val="accent1"/>
              </a:buClr>
              <a:buSzPct val="85000"/>
              <a:defRPr/>
            </a:pPr>
            <a:endParaRPr lang="fr-FR" sz="11200" b="1" dirty="0">
              <a:latin typeface="Times"/>
              <a:cs typeface="Times"/>
            </a:endParaRPr>
          </a:p>
          <a:p>
            <a:pPr marL="274320" indent="-274320" algn="ctr">
              <a:spcBef>
                <a:spcPts val="580"/>
              </a:spcBef>
              <a:buClr>
                <a:schemeClr val="accent1"/>
              </a:buClr>
              <a:buSzPct val="85000"/>
              <a:defRPr/>
            </a:pPr>
            <a:endParaRPr lang="fr-FR" sz="11200" b="1" dirty="0">
              <a:latin typeface="Times"/>
              <a:cs typeface="Times"/>
            </a:endParaRPr>
          </a:p>
          <a:p>
            <a:pPr marL="274320" indent="-274320" algn="ctr">
              <a:spcBef>
                <a:spcPts val="580"/>
              </a:spcBef>
              <a:buClr>
                <a:schemeClr val="accent1"/>
              </a:buClr>
              <a:buSzPct val="85000"/>
              <a:defRPr/>
            </a:pPr>
            <a:r>
              <a:rPr lang="fr-FR" sz="11200" b="1" dirty="0">
                <a:latin typeface="Times"/>
                <a:cs typeface="Times"/>
              </a:rPr>
              <a:t>AT suite </a:t>
            </a:r>
          </a:p>
          <a:p>
            <a:pPr marL="274320" lvl="0" indent="-274320" algn="ctr">
              <a:spcBef>
                <a:spcPts val="580"/>
              </a:spcBef>
              <a:buClr>
                <a:schemeClr val="accent1"/>
              </a:buClr>
              <a:buSzPct val="85000"/>
              <a:defRPr/>
            </a:pPr>
            <a:r>
              <a:rPr lang="fr-FR" sz="11200" b="1" dirty="0">
                <a:latin typeface="Times"/>
                <a:cs typeface="Times"/>
              </a:rPr>
              <a:t>Les 3 états du Moi</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3200" b="0" i="0" u="none" strike="noStrike" kern="1200" cap="none" spc="0" normalizeH="0" baseline="0" noProof="0" dirty="0">
              <a:ln>
                <a:noFill/>
              </a:ln>
              <a:solidFill>
                <a:schemeClr val="tx2"/>
              </a:solidFill>
              <a:effectLst/>
              <a:uLnTx/>
              <a:uFillTx/>
              <a:latin typeface="Times"/>
              <a:ea typeface="+mj-ea"/>
              <a:cs typeface="+mj-cs"/>
            </a:endParaRPr>
          </a:p>
        </p:txBody>
      </p:sp>
      <p:sp>
        <p:nvSpPr>
          <p:cNvPr id="5" name="Sous-titre 2"/>
          <p:cNvSpPr txBox="1">
            <a:spLocks/>
          </p:cNvSpPr>
          <p:nvPr/>
        </p:nvSpPr>
        <p:spPr>
          <a:xfrm>
            <a:off x="1143000" y="914400"/>
            <a:ext cx="6400800" cy="762000"/>
          </a:xfrm>
          <a:prstGeom prst="rect">
            <a:avLst/>
          </a:prstGeom>
        </p:spPr>
        <p:txBody>
          <a:bodyPr vert="horz">
            <a:noAutofit/>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fr-FR" sz="2400" b="0" i="0" u="none" strike="noStrike" kern="1200" cap="none" spc="0" normalizeH="0" baseline="0" noProof="0" dirty="0">
                <a:ln>
                  <a:noFill/>
                </a:ln>
                <a:solidFill>
                  <a:schemeClr val="tx1"/>
                </a:solidFill>
                <a:effectLst/>
                <a:uLnTx/>
                <a:uFillTx/>
                <a:latin typeface="Times"/>
                <a:ea typeface="+mn-ea"/>
                <a:cs typeface="Times"/>
              </a:rPr>
              <a:t>Rappel</a:t>
            </a:r>
          </a:p>
        </p:txBody>
      </p:sp>
      <p:pic>
        <p:nvPicPr>
          <p:cNvPr id="6" name="Image 5"/>
          <p:cNvPicPr>
            <a:picLocks noChangeAspect="1"/>
          </p:cNvPicPr>
          <p:nvPr/>
        </p:nvPicPr>
        <p:blipFill>
          <a:blip r:embed="rId2" cstate="print"/>
          <a:stretch>
            <a:fillRect/>
          </a:stretch>
        </p:blipFill>
        <p:spPr>
          <a:xfrm>
            <a:off x="685800" y="1981200"/>
            <a:ext cx="1955800" cy="2235200"/>
          </a:xfrm>
          <a:prstGeom prst="rect">
            <a:avLst/>
          </a:prstGeom>
        </p:spPr>
      </p:pic>
      <p:pic>
        <p:nvPicPr>
          <p:cNvPr id="7" name="Image 6"/>
          <p:cNvPicPr>
            <a:picLocks noChangeAspect="1"/>
          </p:cNvPicPr>
          <p:nvPr/>
        </p:nvPicPr>
        <p:blipFill>
          <a:blip r:embed="rId3" cstate="print"/>
          <a:stretch>
            <a:fillRect/>
          </a:stretch>
        </p:blipFill>
        <p:spPr>
          <a:xfrm>
            <a:off x="3600450" y="1981200"/>
            <a:ext cx="1943100" cy="2235200"/>
          </a:xfrm>
          <a:prstGeom prst="rect">
            <a:avLst/>
          </a:prstGeom>
        </p:spPr>
      </p:pic>
      <p:sp>
        <p:nvSpPr>
          <p:cNvPr id="8" name="Rectangle 7"/>
          <p:cNvSpPr/>
          <p:nvPr/>
        </p:nvSpPr>
        <p:spPr>
          <a:xfrm>
            <a:off x="355600" y="4292600"/>
            <a:ext cx="2286000" cy="923330"/>
          </a:xfrm>
          <a:prstGeom prst="rect">
            <a:avLst/>
          </a:prstGeom>
        </p:spPr>
        <p:txBody>
          <a:bodyPr wrap="square">
            <a:spAutoFit/>
          </a:bodyPr>
          <a:lstStyle/>
          <a:p>
            <a:r>
              <a:rPr lang="fr-FR" b="1" dirty="0">
                <a:latin typeface="Times"/>
                <a:cs typeface="Times"/>
              </a:rPr>
              <a:t>La vie telle qu’on me</a:t>
            </a:r>
          </a:p>
          <a:p>
            <a:r>
              <a:rPr lang="fr-FR" b="1" dirty="0">
                <a:latin typeface="Times"/>
                <a:cs typeface="Times"/>
              </a:rPr>
              <a:t>l’a “enseignée”</a:t>
            </a:r>
          </a:p>
          <a:p>
            <a:r>
              <a:rPr lang="fr-FR" b="1" dirty="0">
                <a:latin typeface="Times"/>
                <a:cs typeface="Times"/>
              </a:rPr>
              <a:t> (</a:t>
            </a:r>
            <a:r>
              <a:rPr lang="fr-FR" b="1" dirty="0" err="1">
                <a:latin typeface="Times"/>
                <a:cs typeface="Times"/>
              </a:rPr>
              <a:t>Extéro-Psyché</a:t>
            </a:r>
            <a:r>
              <a:rPr lang="fr-FR" b="1" dirty="0">
                <a:latin typeface="Times"/>
                <a:cs typeface="Times"/>
              </a:rPr>
              <a:t>)</a:t>
            </a:r>
          </a:p>
        </p:txBody>
      </p:sp>
      <p:sp>
        <p:nvSpPr>
          <p:cNvPr id="9" name="Rectangle 8"/>
          <p:cNvSpPr/>
          <p:nvPr/>
        </p:nvSpPr>
        <p:spPr>
          <a:xfrm>
            <a:off x="3505200" y="4292600"/>
            <a:ext cx="2209800" cy="1200329"/>
          </a:xfrm>
          <a:prstGeom prst="rect">
            <a:avLst/>
          </a:prstGeom>
        </p:spPr>
        <p:txBody>
          <a:bodyPr wrap="square">
            <a:spAutoFit/>
          </a:bodyPr>
          <a:lstStyle/>
          <a:p>
            <a:r>
              <a:rPr lang="fr-FR" b="1" dirty="0">
                <a:latin typeface="Times"/>
                <a:cs typeface="Times"/>
              </a:rPr>
              <a:t>La vie telle que je l’ai</a:t>
            </a:r>
          </a:p>
          <a:p>
            <a:r>
              <a:rPr lang="fr-FR" b="1" dirty="0">
                <a:latin typeface="Times"/>
                <a:cs typeface="Times"/>
              </a:rPr>
              <a:t>expérimentée</a:t>
            </a:r>
          </a:p>
          <a:p>
            <a:r>
              <a:rPr lang="fr-FR" b="1" dirty="0">
                <a:latin typeface="Times"/>
                <a:cs typeface="Times"/>
              </a:rPr>
              <a:t>(</a:t>
            </a:r>
            <a:r>
              <a:rPr lang="fr-FR" b="1" dirty="0" err="1">
                <a:latin typeface="Times"/>
                <a:cs typeface="Times"/>
              </a:rPr>
              <a:t>Néo-Psyché</a:t>
            </a:r>
            <a:r>
              <a:rPr lang="fr-FR" b="1" dirty="0">
                <a:latin typeface="Times"/>
                <a:cs typeface="Times"/>
              </a:rPr>
              <a:t>)</a:t>
            </a:r>
          </a:p>
        </p:txBody>
      </p:sp>
      <p:sp>
        <p:nvSpPr>
          <p:cNvPr id="10" name="Rectangle 9"/>
          <p:cNvSpPr/>
          <p:nvPr/>
        </p:nvSpPr>
        <p:spPr>
          <a:xfrm>
            <a:off x="6515100" y="4292600"/>
            <a:ext cx="2294218" cy="923330"/>
          </a:xfrm>
          <a:prstGeom prst="rect">
            <a:avLst/>
          </a:prstGeom>
        </p:spPr>
        <p:txBody>
          <a:bodyPr wrap="none">
            <a:spAutoFit/>
          </a:bodyPr>
          <a:lstStyle/>
          <a:p>
            <a:r>
              <a:rPr lang="fr-FR" b="1" dirty="0">
                <a:latin typeface="Times"/>
                <a:cs typeface="Times"/>
              </a:rPr>
              <a:t>La vie telle que je l’ai</a:t>
            </a:r>
          </a:p>
          <a:p>
            <a:r>
              <a:rPr lang="fr-FR" b="1" dirty="0">
                <a:latin typeface="Times"/>
                <a:cs typeface="Times"/>
              </a:rPr>
              <a:t>ressentie (la ressens)</a:t>
            </a:r>
          </a:p>
          <a:p>
            <a:r>
              <a:rPr lang="fr-FR" b="1" dirty="0">
                <a:latin typeface="Times"/>
                <a:cs typeface="Times"/>
              </a:rPr>
              <a:t>(</a:t>
            </a:r>
            <a:r>
              <a:rPr lang="fr-FR" b="1" dirty="0" err="1">
                <a:latin typeface="Times"/>
                <a:cs typeface="Times"/>
              </a:rPr>
              <a:t>Archéo-Psyché</a:t>
            </a:r>
            <a:r>
              <a:rPr lang="fr-FR" b="1" dirty="0">
                <a:latin typeface="Times"/>
                <a:cs typeface="Times"/>
              </a:rPr>
              <a:t>)</a:t>
            </a:r>
          </a:p>
        </p:txBody>
      </p:sp>
      <p:sp>
        <p:nvSpPr>
          <p:cNvPr id="11" name="Rectangle 10"/>
          <p:cNvSpPr/>
          <p:nvPr/>
        </p:nvSpPr>
        <p:spPr>
          <a:xfrm>
            <a:off x="2971800" y="5419130"/>
            <a:ext cx="3200400" cy="830997"/>
          </a:xfrm>
          <a:prstGeom prst="rect">
            <a:avLst/>
          </a:prstGeom>
        </p:spPr>
        <p:txBody>
          <a:bodyPr wrap="square">
            <a:spAutoFit/>
          </a:bodyPr>
          <a:lstStyle/>
          <a:p>
            <a:r>
              <a:rPr lang="fr-FR" sz="1600" dirty="0">
                <a:latin typeface="Times"/>
                <a:cs typeface="Times"/>
              </a:rPr>
              <a:t>Ce qui est constaté ici et maintenant </a:t>
            </a:r>
          </a:p>
          <a:p>
            <a:r>
              <a:rPr lang="fr-FR" sz="1600" dirty="0">
                <a:latin typeface="Times"/>
                <a:cs typeface="Times"/>
              </a:rPr>
              <a:t>- Logique – rationnel - expérimental</a:t>
            </a:r>
          </a:p>
          <a:p>
            <a:r>
              <a:rPr lang="fr-FR" sz="1600" dirty="0">
                <a:latin typeface="Times"/>
                <a:cs typeface="Times"/>
              </a:rPr>
              <a:t>- Réaliste - à l’écoute - interrogatif</a:t>
            </a:r>
          </a:p>
        </p:txBody>
      </p:sp>
      <p:sp>
        <p:nvSpPr>
          <p:cNvPr id="12" name="Rectangle 11"/>
          <p:cNvSpPr/>
          <p:nvPr/>
        </p:nvSpPr>
        <p:spPr>
          <a:xfrm>
            <a:off x="6172200" y="5419130"/>
            <a:ext cx="2720617" cy="1077218"/>
          </a:xfrm>
          <a:prstGeom prst="rect">
            <a:avLst/>
          </a:prstGeom>
        </p:spPr>
        <p:txBody>
          <a:bodyPr wrap="square">
            <a:spAutoFit/>
          </a:bodyPr>
          <a:lstStyle/>
          <a:p>
            <a:r>
              <a:rPr lang="fr-FR" sz="1600" dirty="0">
                <a:latin typeface="Times"/>
                <a:cs typeface="Times"/>
              </a:rPr>
              <a:t>Ce qui est vécu au niveau émotionnel (peur, colère, angoisse, joie, plaisir, tristesse, …</a:t>
            </a:r>
          </a:p>
        </p:txBody>
      </p:sp>
      <p:pic>
        <p:nvPicPr>
          <p:cNvPr id="13" name="Image 12"/>
          <p:cNvPicPr>
            <a:picLocks noChangeAspect="1"/>
          </p:cNvPicPr>
          <p:nvPr/>
        </p:nvPicPr>
        <p:blipFill>
          <a:blip r:embed="rId4" cstate="print"/>
          <a:stretch>
            <a:fillRect/>
          </a:stretch>
        </p:blipFill>
        <p:spPr>
          <a:xfrm>
            <a:off x="6515100" y="1828800"/>
            <a:ext cx="1943100" cy="2235200"/>
          </a:xfrm>
          <a:prstGeom prst="rect">
            <a:avLst/>
          </a:prstGeom>
        </p:spPr>
      </p:pic>
      <p:sp>
        <p:nvSpPr>
          <p:cNvPr id="15" name="ZoneTexte 14"/>
          <p:cNvSpPr txBox="1"/>
          <p:nvPr/>
        </p:nvSpPr>
        <p:spPr>
          <a:xfrm>
            <a:off x="611560" y="5373216"/>
            <a:ext cx="1944216" cy="923330"/>
          </a:xfrm>
          <a:prstGeom prst="rect">
            <a:avLst/>
          </a:prstGeom>
          <a:noFill/>
        </p:spPr>
        <p:txBody>
          <a:bodyPr wrap="square" rtlCol="0">
            <a:spAutoFit/>
          </a:bodyPr>
          <a:lstStyle/>
          <a:p>
            <a:r>
              <a:rPr lang="fr-FR" dirty="0"/>
              <a:t>Ce qui est enregistré depuis l’enfance </a:t>
            </a:r>
          </a:p>
          <a:p>
            <a:r>
              <a:rPr lang="fr-FR" dirty="0"/>
              <a:t>Règles, lois, normes </a:t>
            </a:r>
          </a:p>
        </p:txBody>
      </p:sp>
      <p:sp>
        <p:nvSpPr>
          <p:cNvPr id="14" name="Espace réservé du numéro de diapositive 13"/>
          <p:cNvSpPr>
            <a:spLocks noGrp="1"/>
          </p:cNvSpPr>
          <p:nvPr>
            <p:ph type="sldNum" sz="quarter" idx="12"/>
          </p:nvPr>
        </p:nvSpPr>
        <p:spPr/>
        <p:txBody>
          <a:bodyPr/>
          <a:lstStyle/>
          <a:p>
            <a:fld id="{CF4668DC-857F-487D-BFFA-8C0CA5037977}" type="slidenum">
              <a:rPr lang="fr-BE" smtClean="0"/>
              <a:pPr/>
              <a:t>28</a:t>
            </a:fld>
            <a:endParaRPr lang="fr-BE"/>
          </a:p>
        </p:txBody>
      </p:sp>
      <p:sp>
        <p:nvSpPr>
          <p:cNvPr id="16" name="Espace réservé du pied de page 15"/>
          <p:cNvSpPr>
            <a:spLocks noGrp="1"/>
          </p:cNvSpPr>
          <p:nvPr>
            <p:ph type="ftr" sz="quarter" idx="11"/>
          </p:nvPr>
        </p:nvSpPr>
        <p:spPr/>
        <p:txBody>
          <a:bodyPr/>
          <a:lstStyle/>
          <a:p>
            <a:r>
              <a:rPr lang="fr-BE"/>
              <a:t>Monique Lafont Formation Conseil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28602" y="342900"/>
            <a:ext cx="8686798" cy="533400"/>
          </a:xfrm>
          <a:prstGeom prst="rect">
            <a:avLst/>
          </a:prstGeom>
        </p:spPr>
        <p:txBody>
          <a:bodyPr bIns="91440" anchor="b" anchorCtr="0">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000" b="0" i="0" u="none" strike="noStrike" kern="1200" cap="none" spc="0" normalizeH="0" baseline="0" noProof="0">
                <a:ln>
                  <a:noFill/>
                </a:ln>
                <a:solidFill>
                  <a:schemeClr val="tx2"/>
                </a:solidFill>
                <a:effectLst/>
                <a:uLnTx/>
                <a:uFillTx/>
                <a:latin typeface="Times"/>
                <a:ea typeface="+mj-ea"/>
                <a:cs typeface="+mj-cs"/>
              </a:rPr>
              <a:t>AT : les transactions simples</a:t>
            </a:r>
            <a:endParaRPr kumimoji="0" lang="fr-FR" sz="4000" b="0" i="0" u="none" strike="noStrike" kern="1200" cap="none" spc="0" normalizeH="0" baseline="0" noProof="0" dirty="0">
              <a:ln>
                <a:noFill/>
              </a:ln>
              <a:solidFill>
                <a:schemeClr val="tx2"/>
              </a:solidFill>
              <a:effectLst/>
              <a:uLnTx/>
              <a:uFillTx/>
              <a:latin typeface="+mj-lt"/>
              <a:ea typeface="+mj-ea"/>
              <a:cs typeface="+mj-cs"/>
            </a:endParaRPr>
          </a:p>
        </p:txBody>
      </p:sp>
      <p:sp>
        <p:nvSpPr>
          <p:cNvPr id="5" name="Espace réservé du contenu 2"/>
          <p:cNvSpPr txBox="1">
            <a:spLocks/>
          </p:cNvSpPr>
          <p:nvPr/>
        </p:nvSpPr>
        <p:spPr>
          <a:xfrm>
            <a:off x="361951" y="1066800"/>
            <a:ext cx="8229600" cy="685800"/>
          </a:xfrm>
          <a:prstGeom prst="rect">
            <a:avLst/>
          </a:prstGeom>
        </p:spPr>
        <p:txBody>
          <a:bodyPr vert="horz">
            <a:normAutofit/>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fr-FR" sz="3600" b="0" i="0" u="none" strike="noStrike" kern="1200" cap="none" spc="0" normalizeH="0" baseline="0" noProof="0">
                <a:ln>
                  <a:noFill/>
                </a:ln>
                <a:solidFill>
                  <a:schemeClr val="tx1"/>
                </a:solidFill>
                <a:effectLst/>
                <a:uLnTx/>
                <a:uFillTx/>
                <a:latin typeface="Times"/>
                <a:ea typeface="+mn-ea"/>
                <a:cs typeface="Times"/>
              </a:rPr>
              <a:t>Les transactions complémentaires</a:t>
            </a:r>
            <a:endParaRPr kumimoji="0" lang="fr-FR" sz="3600" b="0" i="0" u="none" strike="noStrike" kern="1200" cap="none" spc="0" normalizeH="0" baseline="0" noProof="0" dirty="0">
              <a:ln>
                <a:noFill/>
              </a:ln>
              <a:solidFill>
                <a:schemeClr val="tx1"/>
              </a:solidFill>
              <a:effectLst/>
              <a:uLnTx/>
              <a:uFillTx/>
              <a:latin typeface="Times"/>
              <a:ea typeface="+mn-ea"/>
              <a:cs typeface="Times"/>
            </a:endParaRPr>
          </a:p>
        </p:txBody>
      </p:sp>
      <p:sp>
        <p:nvSpPr>
          <p:cNvPr id="6" name="ZoneTexte 5"/>
          <p:cNvSpPr txBox="1"/>
          <p:nvPr/>
        </p:nvSpPr>
        <p:spPr>
          <a:xfrm>
            <a:off x="609600" y="2514600"/>
            <a:ext cx="7981951" cy="2246769"/>
          </a:xfrm>
          <a:prstGeom prst="rect">
            <a:avLst/>
          </a:prstGeom>
          <a:noFill/>
        </p:spPr>
        <p:txBody>
          <a:bodyPr wrap="square" rtlCol="0">
            <a:spAutoFit/>
          </a:bodyPr>
          <a:lstStyle/>
          <a:p>
            <a:pPr algn="ctr"/>
            <a:r>
              <a:rPr lang="fr-FR" sz="2400" dirty="0">
                <a:latin typeface="Times"/>
                <a:cs typeface="Times"/>
              </a:rPr>
              <a:t>Les transactions sont complémentaires lorsque les deux partenaires s’adressent à l’Etat du Moi dans lequel l’autre se trouve.</a:t>
            </a:r>
            <a:endParaRPr lang="fr-FR" sz="2000" dirty="0">
              <a:latin typeface="Times"/>
              <a:cs typeface="Times"/>
            </a:endParaRPr>
          </a:p>
          <a:p>
            <a:pPr algn="ctr"/>
            <a:r>
              <a:rPr lang="fr-FR" sz="2400" dirty="0">
                <a:latin typeface="Times"/>
                <a:cs typeface="Times"/>
              </a:rPr>
              <a:t>Ce mode de communication est stable. Des échanges sur ce mode peuvent continuer longtemps…</a:t>
            </a:r>
            <a:endParaRPr lang="fr-FR" sz="2400" dirty="0"/>
          </a:p>
          <a:p>
            <a:pPr algn="ctr"/>
            <a:endParaRPr lang="fr-FR" sz="2000" dirty="0">
              <a:latin typeface="Times"/>
              <a:cs typeface="Times"/>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29</a:t>
            </a:fld>
            <a:endParaRPr lang="fr-BE"/>
          </a:p>
        </p:txBody>
      </p:sp>
      <p:sp>
        <p:nvSpPr>
          <p:cNvPr id="8" name="Espace réservé du pied de page 7"/>
          <p:cNvSpPr>
            <a:spLocks noGrp="1"/>
          </p:cNvSpPr>
          <p:nvPr>
            <p:ph type="ftr" sz="quarter" idx="11"/>
          </p:nvPr>
        </p:nvSpPr>
        <p:spPr/>
        <p:txBody>
          <a:bodyPr/>
          <a:lstStyle/>
          <a:p>
            <a:r>
              <a:rPr lang="fr-BE"/>
              <a:t>Monique Lafont Formation Conseil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60648"/>
            <a:ext cx="7772400" cy="1143000"/>
          </a:xfrm>
        </p:spPr>
        <p:txBody>
          <a:bodyPr>
            <a:normAutofit/>
          </a:bodyPr>
          <a:lstStyle/>
          <a:p>
            <a:r>
              <a:rPr lang="fr-FR" sz="2400" b="1" dirty="0"/>
              <a:t>1</a:t>
            </a:r>
            <a:r>
              <a:rPr lang="fr-FR" sz="3200" b="1" dirty="0"/>
              <a:t>. </a:t>
            </a:r>
            <a:r>
              <a:rPr lang="fr-FR" sz="2400" b="1" dirty="0"/>
              <a:t>Apports des théories de l’information : enjeux et limites</a:t>
            </a:r>
          </a:p>
        </p:txBody>
      </p:sp>
      <p:sp>
        <p:nvSpPr>
          <p:cNvPr id="3" name="Espace réservé du contenu 2"/>
          <p:cNvSpPr>
            <a:spLocks noGrp="1"/>
          </p:cNvSpPr>
          <p:nvPr>
            <p:ph sz="quarter" idx="1"/>
          </p:nvPr>
        </p:nvSpPr>
        <p:spPr>
          <a:xfrm>
            <a:off x="395536" y="1700808"/>
            <a:ext cx="7772400" cy="4572000"/>
          </a:xfrm>
        </p:spPr>
        <p:txBody>
          <a:bodyPr>
            <a:normAutofit fontScale="55000" lnSpcReduction="20000"/>
          </a:bodyPr>
          <a:lstStyle/>
          <a:p>
            <a:r>
              <a:rPr lang="fr-FR" sz="4400" b="1" i="1" dirty="0"/>
              <a:t>Schéma linéaire de H.D. Lasswell </a:t>
            </a:r>
            <a:r>
              <a:rPr lang="fr-FR" sz="3600" dirty="0"/>
              <a:t>(1930) </a:t>
            </a:r>
            <a:r>
              <a:rPr lang="fr-FR" sz="3600" b="1" dirty="0"/>
              <a:t>spécialiste américain de la communication de masse et de la science politique</a:t>
            </a:r>
          </a:p>
          <a:p>
            <a:r>
              <a:rPr lang="fr-FR" sz="3600" dirty="0"/>
              <a:t>Mise en forme de </a:t>
            </a:r>
            <a:r>
              <a:rPr lang="fr-FR" sz="3600" b="1" dirty="0"/>
              <a:t>cinq questions essentielles </a:t>
            </a:r>
            <a:r>
              <a:rPr lang="fr-FR" sz="3600" dirty="0"/>
              <a:t>concernant le processus de communication et la responsabilité des interlocuteurs</a:t>
            </a:r>
          </a:p>
          <a:p>
            <a:r>
              <a:rPr lang="fr-FR" sz="3600" dirty="0"/>
              <a:t>S’inspire du schéma behavioriste (stimulus/ réponse)</a:t>
            </a:r>
          </a:p>
          <a:p>
            <a:r>
              <a:rPr lang="fr-FR" sz="3600" b="1" i="1" dirty="0"/>
              <a:t>Ses limites : </a:t>
            </a:r>
            <a:r>
              <a:rPr lang="fr-FR" sz="3600" dirty="0"/>
              <a:t>La chaîne de causalités proposées tend à simplifier la réalité observable </a:t>
            </a:r>
          </a:p>
          <a:p>
            <a:r>
              <a:rPr lang="fr-FR" sz="3600" b="1" i="1" dirty="0"/>
              <a:t>Conséquences : </a:t>
            </a:r>
            <a:r>
              <a:rPr lang="fr-FR" sz="3600" dirty="0"/>
              <a:t> Un manager avisé devra prendre compte en complément les contraintes de l’ organisation et le jeu spécifique des acteurs </a:t>
            </a:r>
            <a:endParaRPr lang="fr-FR" sz="3600" b="1" i="1" dirty="0"/>
          </a:p>
          <a:p>
            <a:endParaRPr lang="fr-FR" dirty="0"/>
          </a:p>
          <a:p>
            <a:pPr>
              <a:buNone/>
            </a:pPr>
            <a:endParaRPr lang="fr-FR" dirty="0"/>
          </a:p>
          <a:p>
            <a:pPr>
              <a:buNone/>
            </a:pPr>
            <a:endParaRPr lang="fr-FR" dirty="0"/>
          </a:p>
          <a:p>
            <a:pPr>
              <a:buNone/>
            </a:pPr>
            <a:endParaRPr lang="fr-FR" dirty="0"/>
          </a:p>
          <a:p>
            <a:pPr>
              <a:buNone/>
            </a:pPr>
            <a:endParaRPr lang="fr-FR" dirty="0"/>
          </a:p>
          <a:p>
            <a:endParaRPr lang="fr-FR" dirty="0"/>
          </a:p>
          <a:p>
            <a:pPr>
              <a:buNone/>
            </a:pPr>
            <a:r>
              <a:rPr lang="fr-FR" dirty="0"/>
              <a:t> </a:t>
            </a:r>
          </a:p>
          <a:p>
            <a:endParaRPr lang="fr-FR" dirty="0"/>
          </a:p>
          <a:p>
            <a:endParaRPr lang="fr-FR" dirty="0"/>
          </a:p>
          <a:p>
            <a:pPr>
              <a:buNone/>
            </a:pPr>
            <a:endParaRPr lang="fr-FR" dirty="0"/>
          </a:p>
          <a:p>
            <a:pPr>
              <a:buNone/>
            </a:pPr>
            <a:endParaRPr lang="fr-FR" dirty="0"/>
          </a:p>
        </p:txBody>
      </p:sp>
      <p:sp>
        <p:nvSpPr>
          <p:cNvPr id="4" name="Rectangle 3"/>
          <p:cNvSpPr/>
          <p:nvPr/>
        </p:nvSpPr>
        <p:spPr>
          <a:xfrm>
            <a:off x="755576" y="4869160"/>
            <a:ext cx="93610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Qui ? </a:t>
            </a:r>
          </a:p>
        </p:txBody>
      </p:sp>
      <p:sp>
        <p:nvSpPr>
          <p:cNvPr id="5" name="Rectangle 4"/>
          <p:cNvSpPr/>
          <p:nvPr/>
        </p:nvSpPr>
        <p:spPr>
          <a:xfrm rot="10800000" flipV="1">
            <a:off x="2123728" y="4869160"/>
            <a:ext cx="100811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Dit quoi? </a:t>
            </a:r>
          </a:p>
        </p:txBody>
      </p:sp>
      <p:sp>
        <p:nvSpPr>
          <p:cNvPr id="6" name="Rectangle 5"/>
          <p:cNvSpPr/>
          <p:nvPr/>
        </p:nvSpPr>
        <p:spPr>
          <a:xfrm>
            <a:off x="3419872" y="4869160"/>
            <a:ext cx="172819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 quels moyens ?</a:t>
            </a:r>
          </a:p>
        </p:txBody>
      </p:sp>
      <p:sp>
        <p:nvSpPr>
          <p:cNvPr id="7" name="Rectangle 6"/>
          <p:cNvSpPr/>
          <p:nvPr/>
        </p:nvSpPr>
        <p:spPr>
          <a:xfrm rot="10800000" flipV="1">
            <a:off x="5364088" y="4797152"/>
            <a:ext cx="79209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 qui ?</a:t>
            </a:r>
          </a:p>
        </p:txBody>
      </p:sp>
      <p:sp>
        <p:nvSpPr>
          <p:cNvPr id="8" name="Rectangle 7"/>
          <p:cNvSpPr/>
          <p:nvPr/>
        </p:nvSpPr>
        <p:spPr>
          <a:xfrm>
            <a:off x="6444208" y="4797152"/>
            <a:ext cx="1224136"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Avec quels effets ?</a:t>
            </a: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3</a:t>
            </a:fld>
            <a:endParaRPr lang="fr-BE"/>
          </a:p>
        </p:txBody>
      </p:sp>
      <p:sp>
        <p:nvSpPr>
          <p:cNvPr id="10" name="Espace réservé du pied de page 9"/>
          <p:cNvSpPr>
            <a:spLocks noGrp="1"/>
          </p:cNvSpPr>
          <p:nvPr>
            <p:ph type="ftr" sz="quarter" idx="11"/>
          </p:nvPr>
        </p:nvSpPr>
        <p:spPr/>
        <p:txBody>
          <a:bodyPr/>
          <a:lstStyle/>
          <a:p>
            <a:r>
              <a:rPr lang="fr-BE"/>
              <a:t>Monique Lafont Formation Conseil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28602" y="342900"/>
            <a:ext cx="8686798" cy="533400"/>
          </a:xfrm>
          <a:prstGeom prst="rect">
            <a:avLst/>
          </a:prstGeom>
        </p:spPr>
        <p:txBody>
          <a:bodyPr bIns="91440" anchor="b" anchorCtr="0">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000" b="0" i="0" u="none" strike="noStrike" kern="1200" cap="none" spc="0" normalizeH="0" baseline="0" noProof="0">
                <a:ln>
                  <a:noFill/>
                </a:ln>
                <a:solidFill>
                  <a:schemeClr val="tx2"/>
                </a:solidFill>
                <a:effectLst/>
                <a:uLnTx/>
                <a:uFillTx/>
                <a:latin typeface="Times"/>
                <a:ea typeface="+mj-ea"/>
                <a:cs typeface="+mj-cs"/>
              </a:rPr>
              <a:t>AT: les transactions simples</a:t>
            </a:r>
            <a:endParaRPr kumimoji="0" lang="fr-FR" sz="4000" b="0" i="0" u="none" strike="noStrike" kern="1200" cap="none" spc="0" normalizeH="0" baseline="0" noProof="0" dirty="0">
              <a:ln>
                <a:noFill/>
              </a:ln>
              <a:solidFill>
                <a:schemeClr val="tx2"/>
              </a:solidFill>
              <a:effectLst/>
              <a:uLnTx/>
              <a:uFillTx/>
              <a:latin typeface="+mj-lt"/>
              <a:ea typeface="+mj-ea"/>
              <a:cs typeface="+mj-cs"/>
            </a:endParaRPr>
          </a:p>
        </p:txBody>
      </p:sp>
      <p:sp>
        <p:nvSpPr>
          <p:cNvPr id="5" name="Espace réservé du contenu 2"/>
          <p:cNvSpPr txBox="1">
            <a:spLocks/>
          </p:cNvSpPr>
          <p:nvPr/>
        </p:nvSpPr>
        <p:spPr>
          <a:xfrm>
            <a:off x="464087" y="830813"/>
            <a:ext cx="8229600" cy="685800"/>
          </a:xfrm>
          <a:prstGeom prst="rect">
            <a:avLst/>
          </a:prstGeom>
        </p:spPr>
        <p:txBody>
          <a:bodyPr vert="horz">
            <a:normAutofit/>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fr-FR" sz="3600" b="0" i="0" u="none" strike="noStrike" kern="1200" cap="none" spc="0" normalizeH="0" baseline="0" noProof="0">
                <a:ln>
                  <a:noFill/>
                </a:ln>
                <a:solidFill>
                  <a:schemeClr val="tx1"/>
                </a:solidFill>
                <a:effectLst/>
                <a:uLnTx/>
                <a:uFillTx/>
                <a:latin typeface="Times"/>
                <a:ea typeface="+mn-ea"/>
                <a:cs typeface="Times"/>
              </a:rPr>
              <a:t>Les transactions complémentaires</a:t>
            </a:r>
            <a:endParaRPr kumimoji="0" lang="fr-FR" sz="3600" b="0" i="0" u="none" strike="noStrike" kern="1200" cap="none" spc="0" normalizeH="0" baseline="0" noProof="0" dirty="0">
              <a:ln>
                <a:noFill/>
              </a:ln>
              <a:solidFill>
                <a:schemeClr val="tx1"/>
              </a:solidFill>
              <a:effectLst/>
              <a:uLnTx/>
              <a:uFillTx/>
              <a:latin typeface="Times"/>
              <a:ea typeface="+mn-ea"/>
              <a:cs typeface="Times"/>
            </a:endParaRPr>
          </a:p>
        </p:txBody>
      </p:sp>
      <p:pic>
        <p:nvPicPr>
          <p:cNvPr id="6" name="Image 5"/>
          <p:cNvPicPr>
            <a:picLocks noChangeAspect="1"/>
          </p:cNvPicPr>
          <p:nvPr/>
        </p:nvPicPr>
        <p:blipFill>
          <a:blip r:embed="rId2" cstate="print"/>
          <a:stretch>
            <a:fillRect/>
          </a:stretch>
        </p:blipFill>
        <p:spPr>
          <a:xfrm>
            <a:off x="464087" y="1803915"/>
            <a:ext cx="1593313" cy="4991100"/>
          </a:xfrm>
          <a:prstGeom prst="rect">
            <a:avLst/>
          </a:prstGeom>
        </p:spPr>
      </p:pic>
      <p:pic>
        <p:nvPicPr>
          <p:cNvPr id="7" name="Image 6"/>
          <p:cNvPicPr>
            <a:picLocks noChangeAspect="1"/>
          </p:cNvPicPr>
          <p:nvPr/>
        </p:nvPicPr>
        <p:blipFill>
          <a:blip r:embed="rId3" cstate="print"/>
          <a:stretch>
            <a:fillRect/>
          </a:stretch>
        </p:blipFill>
        <p:spPr>
          <a:xfrm>
            <a:off x="7239000" y="1790509"/>
            <a:ext cx="1544247" cy="5004506"/>
          </a:xfrm>
          <a:prstGeom prst="rect">
            <a:avLst/>
          </a:prstGeom>
        </p:spPr>
      </p:pic>
      <p:sp>
        <p:nvSpPr>
          <p:cNvPr id="8" name="Rectangle 7"/>
          <p:cNvSpPr/>
          <p:nvPr/>
        </p:nvSpPr>
        <p:spPr>
          <a:xfrm>
            <a:off x="2123728" y="4509120"/>
            <a:ext cx="4762842" cy="646331"/>
          </a:xfrm>
          <a:prstGeom prst="rect">
            <a:avLst/>
          </a:prstGeom>
        </p:spPr>
        <p:txBody>
          <a:bodyPr wrap="none">
            <a:spAutoFit/>
          </a:bodyPr>
          <a:lstStyle/>
          <a:p>
            <a:r>
              <a:rPr lang="fr-FR" dirty="0">
                <a:latin typeface="Times"/>
                <a:cs typeface="Times"/>
              </a:rPr>
              <a:t>Eric :  Oui - Je suis sur le point de vous l’envoyer</a:t>
            </a:r>
          </a:p>
          <a:p>
            <a:r>
              <a:rPr lang="fr-FR" dirty="0">
                <a:latin typeface="Times"/>
                <a:cs typeface="Times"/>
              </a:rPr>
              <a:t>par courriel. »</a:t>
            </a:r>
            <a:endParaRPr lang="fr-FR" dirty="0"/>
          </a:p>
        </p:txBody>
      </p:sp>
      <p:pic>
        <p:nvPicPr>
          <p:cNvPr id="9" name="Image 8"/>
          <p:cNvPicPr>
            <a:picLocks noChangeAspect="1"/>
          </p:cNvPicPr>
          <p:nvPr/>
        </p:nvPicPr>
        <p:blipFill>
          <a:blip r:embed="rId4" cstate="print"/>
          <a:stretch>
            <a:fillRect/>
          </a:stretch>
        </p:blipFill>
        <p:spPr>
          <a:xfrm>
            <a:off x="2915816" y="5157192"/>
            <a:ext cx="3179040" cy="389401"/>
          </a:xfrm>
          <a:prstGeom prst="rect">
            <a:avLst/>
          </a:prstGeom>
        </p:spPr>
      </p:pic>
      <p:sp>
        <p:nvSpPr>
          <p:cNvPr id="10" name="Rectangle 9"/>
          <p:cNvSpPr/>
          <p:nvPr/>
        </p:nvSpPr>
        <p:spPr>
          <a:xfrm>
            <a:off x="2057400" y="3105835"/>
            <a:ext cx="5334000" cy="369332"/>
          </a:xfrm>
          <a:prstGeom prst="rect">
            <a:avLst/>
          </a:prstGeom>
        </p:spPr>
        <p:txBody>
          <a:bodyPr wrap="square">
            <a:spAutoFit/>
          </a:bodyPr>
          <a:lstStyle/>
          <a:p>
            <a:r>
              <a:rPr lang="fr-FR" dirty="0">
                <a:latin typeface="Times"/>
                <a:cs typeface="Times"/>
              </a:rPr>
              <a:t>Alain : « Avez-vous terminé la rédaction de ce rapport ?</a:t>
            </a:r>
            <a:endParaRPr lang="fr-FR" dirty="0"/>
          </a:p>
        </p:txBody>
      </p:sp>
      <p:pic>
        <p:nvPicPr>
          <p:cNvPr id="11" name="Image 10"/>
          <p:cNvPicPr>
            <a:picLocks noChangeAspect="1"/>
          </p:cNvPicPr>
          <p:nvPr/>
        </p:nvPicPr>
        <p:blipFill>
          <a:blip r:embed="rId5" cstate="print"/>
          <a:stretch>
            <a:fillRect/>
          </a:stretch>
        </p:blipFill>
        <p:spPr>
          <a:xfrm>
            <a:off x="4044156" y="3577430"/>
            <a:ext cx="3048000" cy="349469"/>
          </a:xfrm>
          <a:prstGeom prst="rect">
            <a:avLst/>
          </a:prstGeom>
        </p:spPr>
      </p:pic>
      <p:sp>
        <p:nvSpPr>
          <p:cNvPr id="12" name="Rectangle 11"/>
          <p:cNvSpPr/>
          <p:nvPr/>
        </p:nvSpPr>
        <p:spPr>
          <a:xfrm>
            <a:off x="3505200" y="1606083"/>
            <a:ext cx="2278388" cy="461665"/>
          </a:xfrm>
          <a:prstGeom prst="rect">
            <a:avLst/>
          </a:prstGeom>
        </p:spPr>
        <p:txBody>
          <a:bodyPr wrap="none">
            <a:spAutoFit/>
          </a:bodyPr>
          <a:lstStyle/>
          <a:p>
            <a:r>
              <a:rPr lang="fr-FR" sz="2400" dirty="0">
                <a:latin typeface="Times"/>
                <a:cs typeface="Times"/>
              </a:rPr>
              <a:t>Premier exemple</a:t>
            </a:r>
          </a:p>
        </p:txBody>
      </p:sp>
      <p:sp>
        <p:nvSpPr>
          <p:cNvPr id="13" name="Rectangle 12"/>
          <p:cNvSpPr/>
          <p:nvPr/>
        </p:nvSpPr>
        <p:spPr>
          <a:xfrm>
            <a:off x="2971800" y="4077071"/>
            <a:ext cx="2954655" cy="707886"/>
          </a:xfrm>
          <a:prstGeom prst="rect">
            <a:avLst/>
          </a:prstGeom>
        </p:spPr>
        <p:txBody>
          <a:bodyPr wrap="square">
            <a:spAutoFit/>
          </a:bodyPr>
          <a:lstStyle/>
          <a:p>
            <a:r>
              <a:rPr lang="fr-FR" sz="2000" b="1" dirty="0">
                <a:latin typeface="Times"/>
                <a:cs typeface="Times"/>
              </a:rPr>
              <a:t>Adulte &gt;Adulte</a:t>
            </a:r>
          </a:p>
          <a:p>
            <a:r>
              <a:rPr lang="fr-FR" sz="2000" b="1" dirty="0">
                <a:latin typeface="Times"/>
                <a:cs typeface="Times"/>
              </a:rPr>
              <a:t>			</a:t>
            </a:r>
            <a:endParaRPr lang="fr-FR" sz="2000" b="1" dirty="0"/>
          </a:p>
        </p:txBody>
      </p:sp>
      <p:sp>
        <p:nvSpPr>
          <p:cNvPr id="14" name="Rectangle 13"/>
          <p:cNvSpPr/>
          <p:nvPr/>
        </p:nvSpPr>
        <p:spPr>
          <a:xfrm>
            <a:off x="838200" y="1328844"/>
            <a:ext cx="697276" cy="461665"/>
          </a:xfrm>
          <a:prstGeom prst="rect">
            <a:avLst/>
          </a:prstGeom>
        </p:spPr>
        <p:txBody>
          <a:bodyPr wrap="none">
            <a:spAutoFit/>
          </a:bodyPr>
          <a:lstStyle/>
          <a:p>
            <a:r>
              <a:rPr lang="fr-FR" sz="2400" dirty="0">
                <a:latin typeface="Times"/>
                <a:cs typeface="Times"/>
              </a:rPr>
              <a:t>Eric</a:t>
            </a:r>
          </a:p>
        </p:txBody>
      </p:sp>
      <p:sp>
        <p:nvSpPr>
          <p:cNvPr id="15" name="Rectangle 14"/>
          <p:cNvSpPr/>
          <p:nvPr/>
        </p:nvSpPr>
        <p:spPr>
          <a:xfrm>
            <a:off x="7696200" y="1328844"/>
            <a:ext cx="868447" cy="461665"/>
          </a:xfrm>
          <a:prstGeom prst="rect">
            <a:avLst/>
          </a:prstGeom>
        </p:spPr>
        <p:txBody>
          <a:bodyPr wrap="none">
            <a:spAutoFit/>
          </a:bodyPr>
          <a:lstStyle/>
          <a:p>
            <a:r>
              <a:rPr lang="fr-FR" sz="2400" dirty="0">
                <a:latin typeface="Times"/>
                <a:cs typeface="Times"/>
              </a:rPr>
              <a:t>Alain</a:t>
            </a:r>
          </a:p>
        </p:txBody>
      </p:sp>
      <p:sp>
        <p:nvSpPr>
          <p:cNvPr id="16" name="Rectangle 15"/>
          <p:cNvSpPr/>
          <p:nvPr/>
        </p:nvSpPr>
        <p:spPr>
          <a:xfrm>
            <a:off x="2130354" y="5391800"/>
            <a:ext cx="2590485" cy="369332"/>
          </a:xfrm>
          <a:prstGeom prst="rect">
            <a:avLst/>
          </a:prstGeom>
        </p:spPr>
        <p:txBody>
          <a:bodyPr wrap="square">
            <a:spAutoFit/>
          </a:bodyPr>
          <a:lstStyle/>
          <a:p>
            <a:r>
              <a:rPr lang="fr-FR" dirty="0">
                <a:latin typeface="Times"/>
                <a:cs typeface="Times"/>
              </a:rPr>
              <a:t>Eric : «  Il est  16h10 »</a:t>
            </a:r>
          </a:p>
        </p:txBody>
      </p:sp>
      <p:sp>
        <p:nvSpPr>
          <p:cNvPr id="17" name="Rectangle 16"/>
          <p:cNvSpPr/>
          <p:nvPr/>
        </p:nvSpPr>
        <p:spPr>
          <a:xfrm>
            <a:off x="2057400" y="2736503"/>
            <a:ext cx="5334000" cy="369332"/>
          </a:xfrm>
          <a:prstGeom prst="rect">
            <a:avLst/>
          </a:prstGeom>
        </p:spPr>
        <p:txBody>
          <a:bodyPr wrap="square">
            <a:spAutoFit/>
          </a:bodyPr>
          <a:lstStyle/>
          <a:p>
            <a:r>
              <a:rPr lang="fr-FR" dirty="0">
                <a:latin typeface="Times"/>
                <a:cs typeface="Times"/>
              </a:rPr>
              <a:t>Alain : « Avez-vous l’heure ?. »</a:t>
            </a:r>
            <a:endParaRPr lang="fr-FR" dirty="0"/>
          </a:p>
        </p:txBody>
      </p:sp>
      <p:sp>
        <p:nvSpPr>
          <p:cNvPr id="18" name="Espace réservé du numéro de diapositive 17"/>
          <p:cNvSpPr>
            <a:spLocks noGrp="1"/>
          </p:cNvSpPr>
          <p:nvPr>
            <p:ph type="sldNum" sz="quarter" idx="12"/>
          </p:nvPr>
        </p:nvSpPr>
        <p:spPr/>
        <p:txBody>
          <a:bodyPr/>
          <a:lstStyle/>
          <a:p>
            <a:fld id="{CF4668DC-857F-487D-BFFA-8C0CA5037977}" type="slidenum">
              <a:rPr lang="fr-BE" smtClean="0"/>
              <a:pPr/>
              <a:t>30</a:t>
            </a:fld>
            <a:endParaRPr lang="fr-BE"/>
          </a:p>
        </p:txBody>
      </p:sp>
      <p:sp>
        <p:nvSpPr>
          <p:cNvPr id="19" name="Espace réservé du pied de page 18"/>
          <p:cNvSpPr>
            <a:spLocks noGrp="1"/>
          </p:cNvSpPr>
          <p:nvPr>
            <p:ph type="ftr" sz="quarter" idx="11"/>
          </p:nvPr>
        </p:nvSpPr>
        <p:spPr/>
        <p:txBody>
          <a:bodyPr/>
          <a:lstStyle/>
          <a:p>
            <a:r>
              <a:rPr lang="fr-BE"/>
              <a:t>Monique Lafont Formation Conseil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6" presetClass="entr" presetSubtype="16"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circle(in)">
                                      <p:cBhvr>
                                        <p:cTn id="35" dur="20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1" nodeType="clickEffect">
                                  <p:stCondLst>
                                    <p:cond delay="0"/>
                                  </p:stCondLst>
                                  <p:childTnLst>
                                    <p:set>
                                      <p:cBhvr>
                                        <p:cTn id="39" dur="1" fill="hold">
                                          <p:stCondLst>
                                            <p:cond delay="0"/>
                                          </p:stCondLst>
                                        </p:cTn>
                                        <p:tgtEl>
                                          <p:spTgt spid="8"/>
                                        </p:tgtEl>
                                        <p:attrNameLst>
                                          <p:attrName>style.visibility</p:attrName>
                                        </p:attrNameLst>
                                      </p:cBhvr>
                                      <p:to>
                                        <p:strVal val="hidden"/>
                                      </p:to>
                                    </p:set>
                                  </p:childTnLst>
                                </p:cTn>
                              </p:par>
                              <p:par>
                                <p:cTn id="40" presetID="1" presetClass="exit" presetSubtype="0" fill="hold" grpId="1" nodeType="withEffect">
                                  <p:stCondLst>
                                    <p:cond delay="0"/>
                                  </p:stCondLst>
                                  <p:childTnLst>
                                    <p:set>
                                      <p:cBhvr>
                                        <p:cTn id="41" dur="1" fill="hold">
                                          <p:stCondLst>
                                            <p:cond delay="0"/>
                                          </p:stCondLst>
                                        </p:cTn>
                                        <p:tgtEl>
                                          <p:spTgt spid="10"/>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10" grpId="0"/>
      <p:bldP spid="10" grpId="1"/>
      <p:bldP spid="12" grpId="0"/>
      <p:bldP spid="13" grpId="0"/>
      <p:bldP spid="14" grpId="0"/>
      <p:bldP spid="15" grpId="0"/>
      <p:bldP spid="16" grpId="0"/>
      <p:bldP spid="1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28602" y="342900"/>
            <a:ext cx="8686798" cy="533400"/>
          </a:xfrm>
          <a:prstGeom prst="rect">
            <a:avLst/>
          </a:prstGeom>
        </p:spPr>
        <p:txBody>
          <a:bodyPr bIns="91440" anchor="b" anchorCtr="0">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000" b="0" i="0" u="none" strike="noStrike" kern="1200" cap="none" spc="0" normalizeH="0" baseline="0" noProof="0">
                <a:ln>
                  <a:noFill/>
                </a:ln>
                <a:solidFill>
                  <a:schemeClr val="tx2"/>
                </a:solidFill>
                <a:effectLst/>
                <a:uLnTx/>
                <a:uFillTx/>
                <a:latin typeface="Times"/>
                <a:ea typeface="+mj-ea"/>
                <a:cs typeface="+mj-cs"/>
              </a:rPr>
              <a:t>AT: les transactions simples</a:t>
            </a:r>
            <a:endParaRPr kumimoji="0" lang="fr-FR" sz="4000" b="0" i="0" u="none" strike="noStrike" kern="1200" cap="none" spc="0" normalizeH="0" baseline="0" noProof="0" dirty="0">
              <a:ln>
                <a:noFill/>
              </a:ln>
              <a:solidFill>
                <a:schemeClr val="tx2"/>
              </a:solidFill>
              <a:effectLst/>
              <a:uLnTx/>
              <a:uFillTx/>
              <a:latin typeface="+mj-lt"/>
              <a:ea typeface="+mj-ea"/>
              <a:cs typeface="+mj-cs"/>
            </a:endParaRPr>
          </a:p>
        </p:txBody>
      </p:sp>
      <p:sp>
        <p:nvSpPr>
          <p:cNvPr id="5" name="Espace réservé du contenu 2"/>
          <p:cNvSpPr txBox="1">
            <a:spLocks/>
          </p:cNvSpPr>
          <p:nvPr/>
        </p:nvSpPr>
        <p:spPr>
          <a:xfrm>
            <a:off x="464087" y="830813"/>
            <a:ext cx="8229600" cy="685800"/>
          </a:xfrm>
          <a:prstGeom prst="rect">
            <a:avLst/>
          </a:prstGeom>
        </p:spPr>
        <p:txBody>
          <a:bodyPr vert="horz">
            <a:normAutofit/>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fr-FR" sz="3600" b="0" i="0" u="none" strike="noStrike" kern="1200" cap="none" spc="0" normalizeH="0" baseline="0" noProof="0">
                <a:ln>
                  <a:noFill/>
                </a:ln>
                <a:solidFill>
                  <a:schemeClr val="tx1"/>
                </a:solidFill>
                <a:effectLst/>
                <a:uLnTx/>
                <a:uFillTx/>
                <a:latin typeface="Times"/>
                <a:ea typeface="+mn-ea"/>
                <a:cs typeface="Times"/>
              </a:rPr>
              <a:t>Les transactions complémentaires</a:t>
            </a:r>
            <a:endParaRPr kumimoji="0" lang="fr-FR" sz="3600" b="0" i="0" u="none" strike="noStrike" kern="1200" cap="none" spc="0" normalizeH="0" baseline="0" noProof="0" dirty="0">
              <a:ln>
                <a:noFill/>
              </a:ln>
              <a:solidFill>
                <a:schemeClr val="tx1"/>
              </a:solidFill>
              <a:effectLst/>
              <a:uLnTx/>
              <a:uFillTx/>
              <a:latin typeface="Times"/>
              <a:ea typeface="+mn-ea"/>
              <a:cs typeface="Times"/>
            </a:endParaRPr>
          </a:p>
        </p:txBody>
      </p:sp>
      <p:pic>
        <p:nvPicPr>
          <p:cNvPr id="6" name="Image 5"/>
          <p:cNvPicPr>
            <a:picLocks noChangeAspect="1"/>
          </p:cNvPicPr>
          <p:nvPr/>
        </p:nvPicPr>
        <p:blipFill>
          <a:blip r:embed="rId2" cstate="print"/>
          <a:stretch>
            <a:fillRect/>
          </a:stretch>
        </p:blipFill>
        <p:spPr>
          <a:xfrm>
            <a:off x="464087" y="1803915"/>
            <a:ext cx="1593313" cy="4991100"/>
          </a:xfrm>
          <a:prstGeom prst="rect">
            <a:avLst/>
          </a:prstGeom>
        </p:spPr>
      </p:pic>
      <p:pic>
        <p:nvPicPr>
          <p:cNvPr id="7" name="Image 6"/>
          <p:cNvPicPr>
            <a:picLocks noChangeAspect="1"/>
          </p:cNvPicPr>
          <p:nvPr/>
        </p:nvPicPr>
        <p:blipFill>
          <a:blip r:embed="rId3" cstate="print"/>
          <a:stretch>
            <a:fillRect/>
          </a:stretch>
        </p:blipFill>
        <p:spPr>
          <a:xfrm>
            <a:off x="7239000" y="1790509"/>
            <a:ext cx="1544247" cy="5004506"/>
          </a:xfrm>
          <a:prstGeom prst="rect">
            <a:avLst/>
          </a:prstGeom>
        </p:spPr>
      </p:pic>
      <p:sp>
        <p:nvSpPr>
          <p:cNvPr id="8" name="Rectangle 7"/>
          <p:cNvSpPr/>
          <p:nvPr/>
        </p:nvSpPr>
        <p:spPr>
          <a:xfrm>
            <a:off x="2279112" y="4365700"/>
            <a:ext cx="4986558" cy="646331"/>
          </a:xfrm>
          <a:prstGeom prst="rect">
            <a:avLst/>
          </a:prstGeom>
        </p:spPr>
        <p:txBody>
          <a:bodyPr wrap="none">
            <a:spAutoFit/>
          </a:bodyPr>
          <a:lstStyle/>
          <a:p>
            <a:r>
              <a:rPr lang="fr-FR" dirty="0">
                <a:latin typeface="Times"/>
                <a:cs typeface="Times"/>
              </a:rPr>
              <a:t>Eric : «Avec plaisir - Je n’en peux plus de travailler,</a:t>
            </a:r>
          </a:p>
          <a:p>
            <a:r>
              <a:rPr lang="fr-FR" dirty="0">
                <a:latin typeface="Times"/>
                <a:cs typeface="Times"/>
              </a:rPr>
              <a:t> que pourrions-nous aller voir ? ».  »</a:t>
            </a:r>
          </a:p>
        </p:txBody>
      </p:sp>
      <p:sp>
        <p:nvSpPr>
          <p:cNvPr id="10" name="Rectangle 9"/>
          <p:cNvSpPr/>
          <p:nvPr/>
        </p:nvSpPr>
        <p:spPr>
          <a:xfrm>
            <a:off x="2057400" y="3105835"/>
            <a:ext cx="5334000" cy="646331"/>
          </a:xfrm>
          <a:prstGeom prst="rect">
            <a:avLst/>
          </a:prstGeom>
        </p:spPr>
        <p:txBody>
          <a:bodyPr wrap="square">
            <a:spAutoFit/>
          </a:bodyPr>
          <a:lstStyle/>
          <a:p>
            <a:r>
              <a:rPr lang="fr-FR" dirty="0">
                <a:latin typeface="Times"/>
                <a:cs typeface="Times"/>
              </a:rPr>
              <a:t>Alain : « Que diriez-vous,  pour nous détendre, d’aller voir un film ce soir  ? </a:t>
            </a:r>
            <a:endParaRPr lang="fr-FR" dirty="0"/>
          </a:p>
        </p:txBody>
      </p:sp>
      <p:pic>
        <p:nvPicPr>
          <p:cNvPr id="11" name="Image 10"/>
          <p:cNvPicPr>
            <a:picLocks noChangeAspect="1"/>
          </p:cNvPicPr>
          <p:nvPr/>
        </p:nvPicPr>
        <p:blipFill>
          <a:blip r:embed="rId4" cstate="print"/>
          <a:stretch>
            <a:fillRect/>
          </a:stretch>
        </p:blipFill>
        <p:spPr>
          <a:xfrm>
            <a:off x="4237611" y="5335196"/>
            <a:ext cx="3048000" cy="349469"/>
          </a:xfrm>
          <a:prstGeom prst="rect">
            <a:avLst/>
          </a:prstGeom>
        </p:spPr>
      </p:pic>
      <p:sp>
        <p:nvSpPr>
          <p:cNvPr id="12" name="Rectangle 11"/>
          <p:cNvSpPr/>
          <p:nvPr/>
        </p:nvSpPr>
        <p:spPr>
          <a:xfrm>
            <a:off x="3505200" y="1516613"/>
            <a:ext cx="2568882" cy="461665"/>
          </a:xfrm>
          <a:prstGeom prst="rect">
            <a:avLst/>
          </a:prstGeom>
        </p:spPr>
        <p:txBody>
          <a:bodyPr wrap="none">
            <a:spAutoFit/>
          </a:bodyPr>
          <a:lstStyle/>
          <a:p>
            <a:r>
              <a:rPr lang="fr-FR" sz="2400" dirty="0">
                <a:latin typeface="Times"/>
                <a:cs typeface="Times"/>
              </a:rPr>
              <a:t>Deuxième exemple</a:t>
            </a:r>
          </a:p>
        </p:txBody>
      </p:sp>
      <p:sp>
        <p:nvSpPr>
          <p:cNvPr id="13" name="Rectangle 12"/>
          <p:cNvSpPr/>
          <p:nvPr/>
        </p:nvSpPr>
        <p:spPr>
          <a:xfrm>
            <a:off x="2987824" y="5589240"/>
            <a:ext cx="3877985" cy="707886"/>
          </a:xfrm>
          <a:prstGeom prst="rect">
            <a:avLst/>
          </a:prstGeom>
        </p:spPr>
        <p:txBody>
          <a:bodyPr wrap="square">
            <a:spAutoFit/>
          </a:bodyPr>
          <a:lstStyle/>
          <a:p>
            <a:pPr algn="ctr"/>
            <a:r>
              <a:rPr lang="fr-FR" sz="2000" b="1" dirty="0">
                <a:latin typeface="Times"/>
                <a:cs typeface="Times"/>
              </a:rPr>
              <a:t>Enfant &gt; Enfant</a:t>
            </a:r>
          </a:p>
          <a:p>
            <a:r>
              <a:rPr lang="fr-FR" sz="2000" b="1" dirty="0">
                <a:latin typeface="Times"/>
                <a:cs typeface="Times"/>
              </a:rPr>
              <a:t>				</a:t>
            </a:r>
            <a:endParaRPr lang="fr-FR" sz="2000" b="1" dirty="0"/>
          </a:p>
        </p:txBody>
      </p:sp>
      <p:sp>
        <p:nvSpPr>
          <p:cNvPr id="14" name="Rectangle 13"/>
          <p:cNvSpPr/>
          <p:nvPr/>
        </p:nvSpPr>
        <p:spPr>
          <a:xfrm>
            <a:off x="838200" y="1328844"/>
            <a:ext cx="697276" cy="461665"/>
          </a:xfrm>
          <a:prstGeom prst="rect">
            <a:avLst/>
          </a:prstGeom>
        </p:spPr>
        <p:txBody>
          <a:bodyPr wrap="none">
            <a:spAutoFit/>
          </a:bodyPr>
          <a:lstStyle/>
          <a:p>
            <a:r>
              <a:rPr lang="fr-FR" sz="2400" dirty="0">
                <a:latin typeface="Times"/>
                <a:cs typeface="Times"/>
              </a:rPr>
              <a:t>Eric</a:t>
            </a:r>
          </a:p>
        </p:txBody>
      </p:sp>
      <p:sp>
        <p:nvSpPr>
          <p:cNvPr id="15" name="Rectangle 14"/>
          <p:cNvSpPr/>
          <p:nvPr/>
        </p:nvSpPr>
        <p:spPr>
          <a:xfrm>
            <a:off x="7696200" y="1328844"/>
            <a:ext cx="868447" cy="461665"/>
          </a:xfrm>
          <a:prstGeom prst="rect">
            <a:avLst/>
          </a:prstGeom>
        </p:spPr>
        <p:txBody>
          <a:bodyPr wrap="none">
            <a:spAutoFit/>
          </a:bodyPr>
          <a:lstStyle/>
          <a:p>
            <a:r>
              <a:rPr lang="fr-FR" sz="2400" dirty="0">
                <a:latin typeface="Times"/>
                <a:cs typeface="Times"/>
              </a:rPr>
              <a:t>Alain</a:t>
            </a:r>
          </a:p>
        </p:txBody>
      </p:sp>
      <p:cxnSp>
        <p:nvCxnSpPr>
          <p:cNvPr id="17" name="Connecteur droit avec flèche 16"/>
          <p:cNvCxnSpPr/>
          <p:nvPr/>
        </p:nvCxnSpPr>
        <p:spPr>
          <a:xfrm>
            <a:off x="2267744" y="6309320"/>
            <a:ext cx="2592288"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6" name="Espace réservé du numéro de diapositive 15"/>
          <p:cNvSpPr>
            <a:spLocks noGrp="1"/>
          </p:cNvSpPr>
          <p:nvPr>
            <p:ph type="sldNum" sz="quarter" idx="12"/>
          </p:nvPr>
        </p:nvSpPr>
        <p:spPr/>
        <p:txBody>
          <a:bodyPr/>
          <a:lstStyle/>
          <a:p>
            <a:fld id="{CF4668DC-857F-487D-BFFA-8C0CA5037977}" type="slidenum">
              <a:rPr lang="fr-BE" smtClean="0"/>
              <a:pPr/>
              <a:t>31</a:t>
            </a:fld>
            <a:endParaRPr lang="fr-BE"/>
          </a:p>
        </p:txBody>
      </p:sp>
      <p:sp>
        <p:nvSpPr>
          <p:cNvPr id="18" name="Espace réservé du pied de page 17"/>
          <p:cNvSpPr>
            <a:spLocks noGrp="1"/>
          </p:cNvSpPr>
          <p:nvPr>
            <p:ph type="ftr" sz="quarter" idx="11"/>
          </p:nvPr>
        </p:nvSpPr>
        <p:spPr/>
        <p:txBody>
          <a:bodyPr/>
          <a:lstStyle/>
          <a:p>
            <a:r>
              <a:rPr lang="fr-BE"/>
              <a:t>Monique Lafont Formation Conseil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6" presetClass="entr" presetSubtype="16"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circle(in)">
                                      <p:cBhvr>
                                        <p:cTn id="3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13" grpId="0"/>
      <p:bldP spid="14" grpId="0"/>
      <p:bldP spid="1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28602" y="342900"/>
            <a:ext cx="8686798" cy="533400"/>
          </a:xfrm>
          <a:prstGeom prst="rect">
            <a:avLst/>
          </a:prstGeom>
        </p:spPr>
        <p:txBody>
          <a:bodyPr bIns="91440" anchor="b" anchorCtr="0">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4000" b="0" i="0" u="none" strike="noStrike" kern="1200" cap="none" spc="0" normalizeH="0" baseline="0" noProof="0" dirty="0">
              <a:ln>
                <a:noFill/>
              </a:ln>
              <a:solidFill>
                <a:schemeClr val="tx2"/>
              </a:solidFill>
              <a:effectLst/>
              <a:uLnTx/>
              <a:uFillTx/>
              <a:latin typeface="+mj-lt"/>
              <a:ea typeface="+mj-ea"/>
              <a:cs typeface="+mj-cs"/>
            </a:endParaRPr>
          </a:p>
        </p:txBody>
      </p:sp>
      <p:sp>
        <p:nvSpPr>
          <p:cNvPr id="5" name="Espace réservé du contenu 2"/>
          <p:cNvSpPr txBox="1">
            <a:spLocks/>
          </p:cNvSpPr>
          <p:nvPr/>
        </p:nvSpPr>
        <p:spPr>
          <a:xfrm>
            <a:off x="464087" y="830813"/>
            <a:ext cx="8229600" cy="685800"/>
          </a:xfrm>
          <a:prstGeom prst="rect">
            <a:avLst/>
          </a:prstGeom>
        </p:spPr>
        <p:txBody>
          <a:bodyPr vert="horz">
            <a:normAutofit/>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fr-FR" sz="3600" b="0" i="0" u="none" strike="noStrike" kern="1200" cap="none" spc="0" normalizeH="0" baseline="0" noProof="0" dirty="0">
                <a:ln>
                  <a:noFill/>
                </a:ln>
                <a:solidFill>
                  <a:schemeClr val="tx1"/>
                </a:solidFill>
                <a:effectLst/>
                <a:uLnTx/>
                <a:uFillTx/>
                <a:latin typeface="Times"/>
                <a:ea typeface="+mn-ea"/>
                <a:cs typeface="Times"/>
              </a:rPr>
              <a:t>Les transactions croisées</a:t>
            </a:r>
          </a:p>
        </p:txBody>
      </p:sp>
      <p:pic>
        <p:nvPicPr>
          <p:cNvPr id="6" name="Image 5"/>
          <p:cNvPicPr>
            <a:picLocks noChangeAspect="1"/>
          </p:cNvPicPr>
          <p:nvPr/>
        </p:nvPicPr>
        <p:blipFill>
          <a:blip r:embed="rId2" cstate="print"/>
          <a:stretch>
            <a:fillRect/>
          </a:stretch>
        </p:blipFill>
        <p:spPr>
          <a:xfrm>
            <a:off x="464087" y="1803915"/>
            <a:ext cx="1593313" cy="4991100"/>
          </a:xfrm>
          <a:prstGeom prst="rect">
            <a:avLst/>
          </a:prstGeom>
        </p:spPr>
      </p:pic>
      <p:pic>
        <p:nvPicPr>
          <p:cNvPr id="7" name="Image 6"/>
          <p:cNvPicPr>
            <a:picLocks noChangeAspect="1"/>
          </p:cNvPicPr>
          <p:nvPr/>
        </p:nvPicPr>
        <p:blipFill>
          <a:blip r:embed="rId3" cstate="print"/>
          <a:stretch>
            <a:fillRect/>
          </a:stretch>
        </p:blipFill>
        <p:spPr>
          <a:xfrm>
            <a:off x="7239000" y="1790509"/>
            <a:ext cx="1544247" cy="5004506"/>
          </a:xfrm>
          <a:prstGeom prst="rect">
            <a:avLst/>
          </a:prstGeom>
        </p:spPr>
      </p:pic>
      <p:pic>
        <p:nvPicPr>
          <p:cNvPr id="8" name="Image 7"/>
          <p:cNvPicPr>
            <a:picLocks noChangeAspect="1"/>
          </p:cNvPicPr>
          <p:nvPr/>
        </p:nvPicPr>
        <p:blipFill>
          <a:blip r:embed="rId4" cstate="print"/>
          <a:stretch>
            <a:fillRect/>
          </a:stretch>
        </p:blipFill>
        <p:spPr>
          <a:xfrm rot="2006564">
            <a:off x="1832556" y="4446626"/>
            <a:ext cx="5593411" cy="389401"/>
          </a:xfrm>
          <a:prstGeom prst="rect">
            <a:avLst/>
          </a:prstGeom>
        </p:spPr>
      </p:pic>
      <p:pic>
        <p:nvPicPr>
          <p:cNvPr id="9" name="Image 8"/>
          <p:cNvPicPr>
            <a:picLocks noChangeAspect="1"/>
          </p:cNvPicPr>
          <p:nvPr/>
        </p:nvPicPr>
        <p:blipFill>
          <a:blip r:embed="rId5" cstate="print">
            <a:alphaModFix/>
            <a:lum/>
          </a:blip>
          <a:stretch>
            <a:fillRect/>
          </a:stretch>
        </p:blipFill>
        <p:spPr>
          <a:xfrm rot="1959995">
            <a:off x="1729561" y="3966264"/>
            <a:ext cx="5696914" cy="349469"/>
          </a:xfrm>
          <a:prstGeom prst="rect">
            <a:avLst/>
          </a:prstGeom>
          <a:solidFill>
            <a:schemeClr val="bg2">
              <a:alpha val="0"/>
            </a:schemeClr>
          </a:solidFill>
        </p:spPr>
      </p:pic>
      <p:sp>
        <p:nvSpPr>
          <p:cNvPr id="10" name="Rectangle 9"/>
          <p:cNvSpPr/>
          <p:nvPr/>
        </p:nvSpPr>
        <p:spPr>
          <a:xfrm>
            <a:off x="3505200" y="1516613"/>
            <a:ext cx="2355332" cy="461665"/>
          </a:xfrm>
          <a:prstGeom prst="rect">
            <a:avLst/>
          </a:prstGeom>
        </p:spPr>
        <p:txBody>
          <a:bodyPr wrap="none">
            <a:spAutoFit/>
          </a:bodyPr>
          <a:lstStyle/>
          <a:p>
            <a:r>
              <a:rPr lang="fr-FR" sz="2400" dirty="0">
                <a:latin typeface="Times"/>
                <a:cs typeface="Times"/>
              </a:rPr>
              <a:t>Premier  exemple</a:t>
            </a:r>
          </a:p>
        </p:txBody>
      </p:sp>
      <p:sp>
        <p:nvSpPr>
          <p:cNvPr id="11" name="Rectangle 10"/>
          <p:cNvSpPr/>
          <p:nvPr/>
        </p:nvSpPr>
        <p:spPr>
          <a:xfrm>
            <a:off x="2590524" y="1978278"/>
            <a:ext cx="4018047" cy="707886"/>
          </a:xfrm>
          <a:prstGeom prst="rect">
            <a:avLst/>
          </a:prstGeom>
        </p:spPr>
        <p:txBody>
          <a:bodyPr wrap="none">
            <a:spAutoFit/>
          </a:bodyPr>
          <a:lstStyle/>
          <a:p>
            <a:pPr algn="ctr"/>
            <a:r>
              <a:rPr lang="fr-FR" sz="2000" b="1" dirty="0">
                <a:latin typeface="Times"/>
                <a:cs typeface="Times"/>
              </a:rPr>
              <a:t>Parent &gt; Enfant</a:t>
            </a:r>
          </a:p>
          <a:p>
            <a:r>
              <a:rPr lang="fr-FR" sz="2000" b="1" dirty="0">
                <a:latin typeface="Times"/>
                <a:cs typeface="Times"/>
              </a:rPr>
              <a:t>				</a:t>
            </a:r>
            <a:endParaRPr lang="fr-FR" sz="2000" b="1" dirty="0"/>
          </a:p>
        </p:txBody>
      </p:sp>
      <p:sp>
        <p:nvSpPr>
          <p:cNvPr id="12" name="Rectangle 11"/>
          <p:cNvSpPr/>
          <p:nvPr/>
        </p:nvSpPr>
        <p:spPr>
          <a:xfrm>
            <a:off x="838200" y="1328844"/>
            <a:ext cx="697276" cy="461665"/>
          </a:xfrm>
          <a:prstGeom prst="rect">
            <a:avLst/>
          </a:prstGeom>
        </p:spPr>
        <p:txBody>
          <a:bodyPr wrap="none">
            <a:spAutoFit/>
          </a:bodyPr>
          <a:lstStyle/>
          <a:p>
            <a:r>
              <a:rPr lang="fr-FR" sz="2400" dirty="0">
                <a:latin typeface="Times"/>
                <a:cs typeface="Times"/>
              </a:rPr>
              <a:t>Eric</a:t>
            </a:r>
          </a:p>
        </p:txBody>
      </p:sp>
      <p:sp>
        <p:nvSpPr>
          <p:cNvPr id="13" name="Rectangle 12"/>
          <p:cNvSpPr/>
          <p:nvPr/>
        </p:nvSpPr>
        <p:spPr>
          <a:xfrm>
            <a:off x="7696200" y="1328844"/>
            <a:ext cx="868447" cy="461665"/>
          </a:xfrm>
          <a:prstGeom prst="rect">
            <a:avLst/>
          </a:prstGeom>
        </p:spPr>
        <p:txBody>
          <a:bodyPr wrap="none">
            <a:spAutoFit/>
          </a:bodyPr>
          <a:lstStyle/>
          <a:p>
            <a:r>
              <a:rPr lang="fr-FR" sz="2400" dirty="0">
                <a:latin typeface="Times"/>
                <a:cs typeface="Times"/>
              </a:rPr>
              <a:t>Alain</a:t>
            </a:r>
          </a:p>
        </p:txBody>
      </p:sp>
      <p:sp>
        <p:nvSpPr>
          <p:cNvPr id="14" name="ZoneTexte 13"/>
          <p:cNvSpPr txBox="1"/>
          <p:nvPr/>
        </p:nvSpPr>
        <p:spPr>
          <a:xfrm>
            <a:off x="2085800" y="4419600"/>
            <a:ext cx="4467400" cy="646331"/>
          </a:xfrm>
          <a:prstGeom prst="rect">
            <a:avLst/>
          </a:prstGeom>
          <a:solidFill>
            <a:schemeClr val="bg1"/>
          </a:solidFill>
        </p:spPr>
        <p:txBody>
          <a:bodyPr wrap="square" rtlCol="0">
            <a:spAutoFit/>
          </a:bodyPr>
          <a:lstStyle/>
          <a:p>
            <a:r>
              <a:rPr lang="fr-FR" dirty="0">
                <a:latin typeface="Times"/>
                <a:cs typeface="Times"/>
              </a:rPr>
              <a:t>Eric : « La rédaction de ce rapport devrait être bouclée  depuis une semaine ! »</a:t>
            </a:r>
          </a:p>
        </p:txBody>
      </p:sp>
      <p:sp>
        <p:nvSpPr>
          <p:cNvPr id="15" name="ZoneTexte 14"/>
          <p:cNvSpPr txBox="1"/>
          <p:nvPr/>
        </p:nvSpPr>
        <p:spPr>
          <a:xfrm>
            <a:off x="3505200" y="3429000"/>
            <a:ext cx="3659088" cy="646331"/>
          </a:xfrm>
          <a:prstGeom prst="rect">
            <a:avLst/>
          </a:prstGeom>
          <a:solidFill>
            <a:schemeClr val="bg1"/>
          </a:solidFill>
        </p:spPr>
        <p:txBody>
          <a:bodyPr wrap="square" rtlCol="0">
            <a:spAutoFit/>
          </a:bodyPr>
          <a:lstStyle/>
          <a:p>
            <a:r>
              <a:rPr lang="fr-FR" dirty="0">
                <a:latin typeface="Times"/>
                <a:cs typeface="Times"/>
              </a:rPr>
              <a:t>Alain : « Arrêtez de me « mettre la pression ». Vous l’aurez demain ! »</a:t>
            </a:r>
          </a:p>
        </p:txBody>
      </p:sp>
      <p:sp>
        <p:nvSpPr>
          <p:cNvPr id="16" name="Espace réservé du numéro de diapositive 15"/>
          <p:cNvSpPr>
            <a:spLocks noGrp="1"/>
          </p:cNvSpPr>
          <p:nvPr>
            <p:ph type="sldNum" sz="quarter" idx="12"/>
          </p:nvPr>
        </p:nvSpPr>
        <p:spPr/>
        <p:txBody>
          <a:bodyPr/>
          <a:lstStyle/>
          <a:p>
            <a:fld id="{CF4668DC-857F-487D-BFFA-8C0CA5037977}" type="slidenum">
              <a:rPr lang="fr-BE" smtClean="0"/>
              <a:pPr/>
              <a:t>32</a:t>
            </a:fld>
            <a:endParaRPr lang="fr-BE"/>
          </a:p>
        </p:txBody>
      </p:sp>
      <p:sp>
        <p:nvSpPr>
          <p:cNvPr id="17" name="Espace réservé du pied de page 16"/>
          <p:cNvSpPr>
            <a:spLocks noGrp="1"/>
          </p:cNvSpPr>
          <p:nvPr>
            <p:ph type="ftr" sz="quarter" idx="11"/>
          </p:nvPr>
        </p:nvSpPr>
        <p:spPr/>
        <p:txBody>
          <a:bodyPr/>
          <a:lstStyle/>
          <a:p>
            <a:r>
              <a:rPr lang="fr-BE"/>
              <a:t>Monique Lafont Formation Conseil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6" presetClass="entr" presetSubtype="16"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circle(in)">
                                      <p:cBhvr>
                                        <p:cTn id="35"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animBg="1"/>
      <p:bldP spid="1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28602" y="342900"/>
            <a:ext cx="8686798" cy="533400"/>
          </a:xfrm>
          <a:prstGeom prst="rect">
            <a:avLst/>
          </a:prstGeom>
        </p:spPr>
        <p:txBody>
          <a:bodyPr bIns="91440" anchor="b" anchorCtr="0">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000" b="0" i="0" u="none" strike="noStrike" kern="1200" cap="none" spc="0" normalizeH="0" baseline="0" noProof="0">
                <a:ln>
                  <a:noFill/>
                </a:ln>
                <a:solidFill>
                  <a:schemeClr val="tx2"/>
                </a:solidFill>
                <a:effectLst/>
                <a:uLnTx/>
                <a:uFillTx/>
                <a:latin typeface="Times"/>
                <a:ea typeface="+mj-ea"/>
                <a:cs typeface="+mj-cs"/>
              </a:rPr>
              <a:t>AT: les transactions simples</a:t>
            </a:r>
            <a:endParaRPr kumimoji="0" lang="fr-FR" sz="4000" b="0" i="0" u="none" strike="noStrike" kern="1200" cap="none" spc="0" normalizeH="0" baseline="0" noProof="0" dirty="0">
              <a:ln>
                <a:noFill/>
              </a:ln>
              <a:solidFill>
                <a:schemeClr val="tx2"/>
              </a:solidFill>
              <a:effectLst/>
              <a:uLnTx/>
              <a:uFillTx/>
              <a:latin typeface="+mj-lt"/>
              <a:ea typeface="+mj-ea"/>
              <a:cs typeface="+mj-cs"/>
            </a:endParaRPr>
          </a:p>
        </p:txBody>
      </p:sp>
      <p:sp>
        <p:nvSpPr>
          <p:cNvPr id="5" name="Espace réservé du contenu 2"/>
          <p:cNvSpPr txBox="1">
            <a:spLocks/>
          </p:cNvSpPr>
          <p:nvPr/>
        </p:nvSpPr>
        <p:spPr>
          <a:xfrm>
            <a:off x="827584" y="692696"/>
            <a:ext cx="8310157" cy="576064"/>
          </a:xfrm>
          <a:prstGeom prst="rect">
            <a:avLst/>
          </a:prstGeom>
        </p:spPr>
        <p:txBody>
          <a:bodyPr vert="horz">
            <a:normAutofit fontScale="92500" lnSpcReduction="10000"/>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fr-FR" sz="3600" b="0" i="0" u="none" strike="noStrike" kern="1200" cap="none" spc="0" normalizeH="0" baseline="0" noProof="0">
                <a:ln>
                  <a:noFill/>
                </a:ln>
                <a:solidFill>
                  <a:schemeClr val="tx1"/>
                </a:solidFill>
                <a:effectLst/>
                <a:uLnTx/>
                <a:uFillTx/>
                <a:latin typeface="Times"/>
                <a:ea typeface="+mn-ea"/>
                <a:cs typeface="Times"/>
              </a:rPr>
              <a:t>Les transactions croisées</a:t>
            </a:r>
            <a:endParaRPr kumimoji="0" lang="fr-FR" sz="3600" b="0" i="0" u="none" strike="noStrike" kern="1200" cap="none" spc="0" normalizeH="0" baseline="0" noProof="0" dirty="0">
              <a:ln>
                <a:noFill/>
              </a:ln>
              <a:solidFill>
                <a:schemeClr val="tx1"/>
              </a:solidFill>
              <a:effectLst/>
              <a:uLnTx/>
              <a:uFillTx/>
              <a:latin typeface="Times"/>
              <a:ea typeface="+mn-ea"/>
              <a:cs typeface="Times"/>
            </a:endParaRPr>
          </a:p>
        </p:txBody>
      </p:sp>
      <p:pic>
        <p:nvPicPr>
          <p:cNvPr id="6" name="Image 5"/>
          <p:cNvPicPr>
            <a:picLocks noChangeAspect="1"/>
          </p:cNvPicPr>
          <p:nvPr/>
        </p:nvPicPr>
        <p:blipFill>
          <a:blip r:embed="rId2" cstate="print"/>
          <a:stretch>
            <a:fillRect/>
          </a:stretch>
        </p:blipFill>
        <p:spPr>
          <a:xfrm>
            <a:off x="464087" y="1803915"/>
            <a:ext cx="1593313" cy="4991100"/>
          </a:xfrm>
          <a:prstGeom prst="rect">
            <a:avLst/>
          </a:prstGeom>
        </p:spPr>
      </p:pic>
      <p:pic>
        <p:nvPicPr>
          <p:cNvPr id="7" name="Image 6"/>
          <p:cNvPicPr>
            <a:picLocks noChangeAspect="1"/>
          </p:cNvPicPr>
          <p:nvPr/>
        </p:nvPicPr>
        <p:blipFill>
          <a:blip r:embed="rId3" cstate="print"/>
          <a:stretch>
            <a:fillRect/>
          </a:stretch>
        </p:blipFill>
        <p:spPr>
          <a:xfrm>
            <a:off x="7239000" y="1790509"/>
            <a:ext cx="1544247" cy="5004506"/>
          </a:xfrm>
          <a:prstGeom prst="rect">
            <a:avLst/>
          </a:prstGeom>
        </p:spPr>
      </p:pic>
      <p:pic>
        <p:nvPicPr>
          <p:cNvPr id="8" name="Image 7"/>
          <p:cNvPicPr>
            <a:picLocks noChangeAspect="1"/>
          </p:cNvPicPr>
          <p:nvPr/>
        </p:nvPicPr>
        <p:blipFill>
          <a:blip r:embed="rId4" cstate="print"/>
          <a:stretch>
            <a:fillRect/>
          </a:stretch>
        </p:blipFill>
        <p:spPr>
          <a:xfrm>
            <a:off x="2514600" y="4788932"/>
            <a:ext cx="4427521" cy="389401"/>
          </a:xfrm>
          <a:prstGeom prst="rect">
            <a:avLst/>
          </a:prstGeom>
        </p:spPr>
      </p:pic>
      <p:pic>
        <p:nvPicPr>
          <p:cNvPr id="9" name="Image 8"/>
          <p:cNvPicPr>
            <a:picLocks noChangeAspect="1"/>
          </p:cNvPicPr>
          <p:nvPr/>
        </p:nvPicPr>
        <p:blipFill>
          <a:blip r:embed="rId5" cstate="print">
            <a:alphaModFix/>
            <a:lum/>
          </a:blip>
          <a:stretch>
            <a:fillRect/>
          </a:stretch>
        </p:blipFill>
        <p:spPr>
          <a:xfrm rot="19535645">
            <a:off x="1772911" y="4244865"/>
            <a:ext cx="5696914" cy="349469"/>
          </a:xfrm>
          <a:prstGeom prst="rect">
            <a:avLst/>
          </a:prstGeom>
          <a:solidFill>
            <a:schemeClr val="bg2">
              <a:alpha val="0"/>
            </a:schemeClr>
          </a:solidFill>
        </p:spPr>
      </p:pic>
      <p:sp>
        <p:nvSpPr>
          <p:cNvPr id="10" name="Rectangle 9"/>
          <p:cNvSpPr/>
          <p:nvPr/>
        </p:nvSpPr>
        <p:spPr>
          <a:xfrm>
            <a:off x="3505200" y="1516613"/>
            <a:ext cx="2287104" cy="461665"/>
          </a:xfrm>
          <a:prstGeom prst="rect">
            <a:avLst/>
          </a:prstGeom>
        </p:spPr>
        <p:txBody>
          <a:bodyPr wrap="none">
            <a:spAutoFit/>
          </a:bodyPr>
          <a:lstStyle/>
          <a:p>
            <a:r>
              <a:rPr lang="fr-FR" sz="2400" dirty="0">
                <a:latin typeface="Times"/>
                <a:cs typeface="Times"/>
              </a:rPr>
              <a:t>Second  exemple</a:t>
            </a:r>
          </a:p>
        </p:txBody>
      </p:sp>
      <p:sp>
        <p:nvSpPr>
          <p:cNvPr id="11" name="Rectangle 10"/>
          <p:cNvSpPr/>
          <p:nvPr/>
        </p:nvSpPr>
        <p:spPr>
          <a:xfrm>
            <a:off x="2352929" y="2133600"/>
            <a:ext cx="4187557" cy="707886"/>
          </a:xfrm>
          <a:prstGeom prst="rect">
            <a:avLst/>
          </a:prstGeom>
        </p:spPr>
        <p:txBody>
          <a:bodyPr wrap="none">
            <a:spAutoFit/>
          </a:bodyPr>
          <a:lstStyle/>
          <a:p>
            <a:r>
              <a:rPr lang="fr-FR" sz="2000" b="1" dirty="0">
                <a:latin typeface="Times"/>
                <a:cs typeface="Times"/>
              </a:rPr>
              <a:t>(Adulte &gt; Adulte </a:t>
            </a:r>
          </a:p>
          <a:p>
            <a:r>
              <a:rPr lang="fr-FR" sz="2000" b="1" dirty="0">
                <a:latin typeface="Times"/>
                <a:cs typeface="Times"/>
              </a:rPr>
              <a:t>	/ Parent normatif &gt; Enfant )</a:t>
            </a:r>
            <a:endParaRPr lang="fr-FR" sz="2000" b="1" dirty="0"/>
          </a:p>
        </p:txBody>
      </p:sp>
      <p:sp>
        <p:nvSpPr>
          <p:cNvPr id="12" name="Rectangle 11"/>
          <p:cNvSpPr/>
          <p:nvPr/>
        </p:nvSpPr>
        <p:spPr>
          <a:xfrm>
            <a:off x="838200" y="1328844"/>
            <a:ext cx="697276" cy="461665"/>
          </a:xfrm>
          <a:prstGeom prst="rect">
            <a:avLst/>
          </a:prstGeom>
        </p:spPr>
        <p:txBody>
          <a:bodyPr wrap="none">
            <a:spAutoFit/>
          </a:bodyPr>
          <a:lstStyle/>
          <a:p>
            <a:r>
              <a:rPr lang="fr-FR" sz="2400" dirty="0">
                <a:latin typeface="Times"/>
                <a:cs typeface="Times"/>
              </a:rPr>
              <a:t>Eric</a:t>
            </a:r>
          </a:p>
        </p:txBody>
      </p:sp>
      <p:sp>
        <p:nvSpPr>
          <p:cNvPr id="14" name="ZoneTexte 13"/>
          <p:cNvSpPr txBox="1"/>
          <p:nvPr/>
        </p:nvSpPr>
        <p:spPr>
          <a:xfrm>
            <a:off x="2085800" y="4221088"/>
            <a:ext cx="4467400" cy="646331"/>
          </a:xfrm>
          <a:prstGeom prst="rect">
            <a:avLst/>
          </a:prstGeom>
          <a:solidFill>
            <a:schemeClr val="bg1"/>
          </a:solidFill>
        </p:spPr>
        <p:txBody>
          <a:bodyPr wrap="square" rtlCol="0">
            <a:spAutoFit/>
          </a:bodyPr>
          <a:lstStyle/>
          <a:p>
            <a:r>
              <a:rPr lang="fr-FR" dirty="0">
                <a:latin typeface="Times"/>
                <a:cs typeface="Times"/>
              </a:rPr>
              <a:t>Eric : « Avez-vous terminé la rédaction du rapport d’activité ?  »</a:t>
            </a:r>
          </a:p>
        </p:txBody>
      </p:sp>
      <p:sp>
        <p:nvSpPr>
          <p:cNvPr id="15" name="ZoneTexte 14"/>
          <p:cNvSpPr txBox="1"/>
          <p:nvPr/>
        </p:nvSpPr>
        <p:spPr>
          <a:xfrm>
            <a:off x="3505200" y="3140968"/>
            <a:ext cx="3436921" cy="923330"/>
          </a:xfrm>
          <a:prstGeom prst="rect">
            <a:avLst/>
          </a:prstGeom>
          <a:solidFill>
            <a:schemeClr val="bg1"/>
          </a:solidFill>
        </p:spPr>
        <p:txBody>
          <a:bodyPr wrap="square" rtlCol="0">
            <a:spAutoFit/>
          </a:bodyPr>
          <a:lstStyle/>
          <a:p>
            <a:r>
              <a:rPr lang="fr-FR" dirty="0">
                <a:latin typeface="Times"/>
                <a:cs typeface="Times"/>
              </a:rPr>
              <a:t>Alain : « Si vous ne m’aviez pas mis autant « la pression » vous l’auriez déjà !»</a:t>
            </a:r>
            <a:endParaRPr lang="fr-FR" dirty="0"/>
          </a:p>
        </p:txBody>
      </p:sp>
      <p:sp>
        <p:nvSpPr>
          <p:cNvPr id="16" name="Espace réservé du numéro de diapositive 15"/>
          <p:cNvSpPr>
            <a:spLocks noGrp="1"/>
          </p:cNvSpPr>
          <p:nvPr>
            <p:ph type="sldNum" sz="quarter" idx="12"/>
          </p:nvPr>
        </p:nvSpPr>
        <p:spPr/>
        <p:txBody>
          <a:bodyPr/>
          <a:lstStyle/>
          <a:p>
            <a:fld id="{CF4668DC-857F-487D-BFFA-8C0CA5037977}" type="slidenum">
              <a:rPr lang="fr-BE" smtClean="0"/>
              <a:pPr/>
              <a:t>33</a:t>
            </a:fld>
            <a:endParaRPr lang="fr-BE"/>
          </a:p>
        </p:txBody>
      </p:sp>
      <p:sp>
        <p:nvSpPr>
          <p:cNvPr id="17" name="Espace réservé du pied de page 16"/>
          <p:cNvSpPr>
            <a:spLocks noGrp="1"/>
          </p:cNvSpPr>
          <p:nvPr>
            <p:ph type="ftr" sz="quarter" idx="11"/>
          </p:nvPr>
        </p:nvSpPr>
        <p:spPr/>
        <p:txBody>
          <a:bodyPr/>
          <a:lstStyle/>
          <a:p>
            <a:r>
              <a:rPr lang="fr-BE"/>
              <a:t>Monique Lafont Formation Conseil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6" presetClass="entr" presetSubtype="16"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circle(in)">
                                      <p:cBhvr>
                                        <p:cTn id="33"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4" grpId="0" animBg="1"/>
      <p:bldP spid="1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28602" y="342900"/>
            <a:ext cx="8686798" cy="533400"/>
          </a:xfrm>
          <a:prstGeom prst="rect">
            <a:avLst/>
          </a:prstGeom>
        </p:spPr>
        <p:txBody>
          <a:bodyPr bIns="91440" anchor="b" anchorCtr="0">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000" b="0" i="0" u="none" strike="noStrike" kern="1200" cap="none" spc="0" normalizeH="0" baseline="0" noProof="0">
                <a:ln>
                  <a:noFill/>
                </a:ln>
                <a:solidFill>
                  <a:schemeClr val="tx2"/>
                </a:solidFill>
                <a:effectLst/>
                <a:uLnTx/>
                <a:uFillTx/>
                <a:latin typeface="Times"/>
                <a:ea typeface="+mj-ea"/>
                <a:cs typeface="+mj-cs"/>
              </a:rPr>
              <a:t>AT: les transactions simples</a:t>
            </a:r>
            <a:endParaRPr kumimoji="0" lang="fr-FR" sz="4000" b="0" i="0" u="none" strike="noStrike" kern="1200" cap="none" spc="0" normalizeH="0" baseline="0" noProof="0" dirty="0">
              <a:ln>
                <a:noFill/>
              </a:ln>
              <a:solidFill>
                <a:schemeClr val="tx2"/>
              </a:solidFill>
              <a:effectLst/>
              <a:uLnTx/>
              <a:uFillTx/>
              <a:latin typeface="+mj-lt"/>
              <a:ea typeface="+mj-ea"/>
              <a:cs typeface="+mj-cs"/>
            </a:endParaRPr>
          </a:p>
        </p:txBody>
      </p:sp>
      <p:sp>
        <p:nvSpPr>
          <p:cNvPr id="5" name="Espace réservé du contenu 2"/>
          <p:cNvSpPr txBox="1">
            <a:spLocks/>
          </p:cNvSpPr>
          <p:nvPr/>
        </p:nvSpPr>
        <p:spPr>
          <a:xfrm>
            <a:off x="464087" y="830813"/>
            <a:ext cx="8229600" cy="685800"/>
          </a:xfrm>
          <a:prstGeom prst="rect">
            <a:avLst/>
          </a:prstGeom>
        </p:spPr>
        <p:txBody>
          <a:bodyPr vert="horz">
            <a:normAutofit/>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fr-FR" sz="3600" b="0" i="0" u="none" strike="noStrike" kern="1200" cap="none" spc="0" normalizeH="0" baseline="0" noProof="0">
                <a:ln>
                  <a:noFill/>
                </a:ln>
                <a:solidFill>
                  <a:schemeClr val="tx1"/>
                </a:solidFill>
                <a:effectLst/>
                <a:uLnTx/>
                <a:uFillTx/>
                <a:latin typeface="Times"/>
                <a:ea typeface="+mn-ea"/>
                <a:cs typeface="Times"/>
              </a:rPr>
              <a:t>Les transactions croisées</a:t>
            </a:r>
            <a:endParaRPr kumimoji="0" lang="fr-FR" sz="3600" b="0" i="0" u="none" strike="noStrike" kern="1200" cap="none" spc="0" normalizeH="0" baseline="0" noProof="0" dirty="0">
              <a:ln>
                <a:noFill/>
              </a:ln>
              <a:solidFill>
                <a:schemeClr val="tx1"/>
              </a:solidFill>
              <a:effectLst/>
              <a:uLnTx/>
              <a:uFillTx/>
              <a:latin typeface="Times"/>
              <a:ea typeface="+mn-ea"/>
              <a:cs typeface="Times"/>
            </a:endParaRPr>
          </a:p>
        </p:txBody>
      </p:sp>
      <p:pic>
        <p:nvPicPr>
          <p:cNvPr id="6" name="Image 5"/>
          <p:cNvPicPr>
            <a:picLocks noChangeAspect="1"/>
          </p:cNvPicPr>
          <p:nvPr/>
        </p:nvPicPr>
        <p:blipFill>
          <a:blip r:embed="rId2" cstate="print"/>
          <a:stretch>
            <a:fillRect/>
          </a:stretch>
        </p:blipFill>
        <p:spPr>
          <a:xfrm>
            <a:off x="464087" y="1803915"/>
            <a:ext cx="1593313" cy="4991100"/>
          </a:xfrm>
          <a:prstGeom prst="rect">
            <a:avLst/>
          </a:prstGeom>
        </p:spPr>
      </p:pic>
      <p:pic>
        <p:nvPicPr>
          <p:cNvPr id="7" name="Image 6"/>
          <p:cNvPicPr>
            <a:picLocks noChangeAspect="1"/>
          </p:cNvPicPr>
          <p:nvPr/>
        </p:nvPicPr>
        <p:blipFill>
          <a:blip r:embed="rId3" cstate="print"/>
          <a:stretch>
            <a:fillRect/>
          </a:stretch>
        </p:blipFill>
        <p:spPr>
          <a:xfrm>
            <a:off x="7239000" y="1790509"/>
            <a:ext cx="1544247" cy="5004506"/>
          </a:xfrm>
          <a:prstGeom prst="rect">
            <a:avLst/>
          </a:prstGeom>
        </p:spPr>
      </p:pic>
      <p:pic>
        <p:nvPicPr>
          <p:cNvPr id="8" name="Image 7"/>
          <p:cNvPicPr>
            <a:picLocks noChangeAspect="1"/>
          </p:cNvPicPr>
          <p:nvPr/>
        </p:nvPicPr>
        <p:blipFill>
          <a:blip r:embed="rId4" cstate="print"/>
          <a:stretch>
            <a:fillRect/>
          </a:stretch>
        </p:blipFill>
        <p:spPr>
          <a:xfrm>
            <a:off x="2514600" y="4788932"/>
            <a:ext cx="4427521" cy="389401"/>
          </a:xfrm>
          <a:prstGeom prst="rect">
            <a:avLst/>
          </a:prstGeom>
        </p:spPr>
      </p:pic>
      <p:pic>
        <p:nvPicPr>
          <p:cNvPr id="9" name="Image 8"/>
          <p:cNvPicPr>
            <a:picLocks noChangeAspect="1"/>
          </p:cNvPicPr>
          <p:nvPr/>
        </p:nvPicPr>
        <p:blipFill>
          <a:blip r:embed="rId5" cstate="print">
            <a:alphaModFix/>
            <a:lum/>
          </a:blip>
          <a:stretch>
            <a:fillRect/>
          </a:stretch>
        </p:blipFill>
        <p:spPr>
          <a:xfrm rot="2381074">
            <a:off x="1742674" y="4254226"/>
            <a:ext cx="5730049" cy="349469"/>
          </a:xfrm>
          <a:prstGeom prst="rect">
            <a:avLst/>
          </a:prstGeom>
          <a:solidFill>
            <a:schemeClr val="bg2">
              <a:alpha val="0"/>
            </a:schemeClr>
          </a:solidFill>
        </p:spPr>
      </p:pic>
      <p:sp>
        <p:nvSpPr>
          <p:cNvPr id="10" name="Rectangle 9"/>
          <p:cNvSpPr/>
          <p:nvPr/>
        </p:nvSpPr>
        <p:spPr>
          <a:xfrm>
            <a:off x="3505200" y="1516613"/>
            <a:ext cx="2568882" cy="461665"/>
          </a:xfrm>
          <a:prstGeom prst="rect">
            <a:avLst/>
          </a:prstGeom>
        </p:spPr>
        <p:txBody>
          <a:bodyPr wrap="none">
            <a:spAutoFit/>
          </a:bodyPr>
          <a:lstStyle/>
          <a:p>
            <a:r>
              <a:rPr lang="fr-FR" sz="2400" dirty="0">
                <a:latin typeface="Times"/>
                <a:cs typeface="Times"/>
              </a:rPr>
              <a:t>De</a:t>
            </a:r>
            <a:r>
              <a:rPr lang="fr-FR" sz="2400" dirty="0" err="1">
                <a:latin typeface="Times"/>
                <a:cs typeface="Times"/>
              </a:rPr>
              <a:t>uxième</a:t>
            </a:r>
            <a:r>
              <a:rPr lang="fr-FR" sz="2400" dirty="0">
                <a:latin typeface="Times"/>
                <a:cs typeface="Times"/>
              </a:rPr>
              <a:t> exemple</a:t>
            </a:r>
          </a:p>
        </p:txBody>
      </p:sp>
      <p:sp>
        <p:nvSpPr>
          <p:cNvPr id="11" name="Rectangle 10"/>
          <p:cNvSpPr/>
          <p:nvPr/>
        </p:nvSpPr>
        <p:spPr>
          <a:xfrm>
            <a:off x="2291278" y="2038290"/>
            <a:ext cx="4779065" cy="707886"/>
          </a:xfrm>
          <a:prstGeom prst="rect">
            <a:avLst/>
          </a:prstGeom>
        </p:spPr>
        <p:txBody>
          <a:bodyPr wrap="none">
            <a:spAutoFit/>
          </a:bodyPr>
          <a:lstStyle/>
          <a:p>
            <a:r>
              <a:rPr lang="fr-FR" sz="2000" b="1" dirty="0">
                <a:latin typeface="Times"/>
                <a:cs typeface="Times"/>
              </a:rPr>
              <a:t>(Adulte &gt; Adulte</a:t>
            </a:r>
          </a:p>
          <a:p>
            <a:r>
              <a:rPr lang="fr-FR" sz="2000" b="1" dirty="0">
                <a:latin typeface="Times"/>
                <a:cs typeface="Times"/>
              </a:rPr>
              <a:t>	/ Enfant adapté soumis &gt; Parent )</a:t>
            </a:r>
            <a:endParaRPr lang="fr-FR" sz="2000" b="1" dirty="0"/>
          </a:p>
        </p:txBody>
      </p:sp>
      <p:sp>
        <p:nvSpPr>
          <p:cNvPr id="12" name="Rectangle 11"/>
          <p:cNvSpPr/>
          <p:nvPr/>
        </p:nvSpPr>
        <p:spPr>
          <a:xfrm>
            <a:off x="838200" y="1328844"/>
            <a:ext cx="697276" cy="461665"/>
          </a:xfrm>
          <a:prstGeom prst="rect">
            <a:avLst/>
          </a:prstGeom>
        </p:spPr>
        <p:txBody>
          <a:bodyPr wrap="none">
            <a:spAutoFit/>
          </a:bodyPr>
          <a:lstStyle/>
          <a:p>
            <a:r>
              <a:rPr lang="fr-FR" sz="2400" dirty="0">
                <a:latin typeface="Times"/>
                <a:cs typeface="Times"/>
              </a:rPr>
              <a:t>Eric</a:t>
            </a:r>
          </a:p>
        </p:txBody>
      </p:sp>
      <p:sp>
        <p:nvSpPr>
          <p:cNvPr id="13" name="Rectangle 12"/>
          <p:cNvSpPr/>
          <p:nvPr/>
        </p:nvSpPr>
        <p:spPr>
          <a:xfrm>
            <a:off x="7696200" y="1328844"/>
            <a:ext cx="868447" cy="461665"/>
          </a:xfrm>
          <a:prstGeom prst="rect">
            <a:avLst/>
          </a:prstGeom>
        </p:spPr>
        <p:txBody>
          <a:bodyPr wrap="none">
            <a:spAutoFit/>
          </a:bodyPr>
          <a:lstStyle/>
          <a:p>
            <a:r>
              <a:rPr lang="fr-FR" sz="2400" dirty="0">
                <a:latin typeface="Times"/>
                <a:cs typeface="Times"/>
              </a:rPr>
              <a:t>Alain</a:t>
            </a:r>
          </a:p>
        </p:txBody>
      </p:sp>
      <p:sp>
        <p:nvSpPr>
          <p:cNvPr id="14" name="ZoneTexte 13"/>
          <p:cNvSpPr txBox="1"/>
          <p:nvPr/>
        </p:nvSpPr>
        <p:spPr>
          <a:xfrm>
            <a:off x="2085800" y="4419600"/>
            <a:ext cx="4467400" cy="646331"/>
          </a:xfrm>
          <a:prstGeom prst="rect">
            <a:avLst/>
          </a:prstGeom>
          <a:solidFill>
            <a:schemeClr val="bg1"/>
          </a:solidFill>
        </p:spPr>
        <p:txBody>
          <a:bodyPr wrap="square" rtlCol="0">
            <a:spAutoFit/>
          </a:bodyPr>
          <a:lstStyle/>
          <a:p>
            <a:r>
              <a:rPr lang="fr-FR" dirty="0">
                <a:latin typeface="Times"/>
                <a:cs typeface="Times"/>
              </a:rPr>
              <a:t>Eric : « Quand pensez-vous avoir terminé ce rapport d’activité ?  »</a:t>
            </a:r>
          </a:p>
        </p:txBody>
      </p:sp>
      <p:sp>
        <p:nvSpPr>
          <p:cNvPr id="15" name="ZoneTexte 14"/>
          <p:cNvSpPr txBox="1"/>
          <p:nvPr/>
        </p:nvSpPr>
        <p:spPr>
          <a:xfrm>
            <a:off x="2671665" y="3657600"/>
            <a:ext cx="4743606" cy="646331"/>
          </a:xfrm>
          <a:prstGeom prst="rect">
            <a:avLst/>
          </a:prstGeom>
          <a:solidFill>
            <a:schemeClr val="bg1"/>
          </a:solidFill>
        </p:spPr>
        <p:txBody>
          <a:bodyPr wrap="none" rtlCol="0">
            <a:spAutoFit/>
          </a:bodyPr>
          <a:lstStyle/>
          <a:p>
            <a:r>
              <a:rPr lang="fr-FR" dirty="0">
                <a:latin typeface="Times"/>
                <a:cs typeface="Times"/>
              </a:rPr>
              <a:t>Alain : « Ne vous fâchez pas j’y passerai</a:t>
            </a:r>
          </a:p>
          <a:p>
            <a:r>
              <a:rPr lang="fr-FR" dirty="0">
                <a:latin typeface="Times"/>
                <a:cs typeface="Times"/>
              </a:rPr>
              <a:t> la soirée s’il le faut mais vous l’aurez demain ! »</a:t>
            </a:r>
            <a:endParaRPr lang="fr-FR" dirty="0"/>
          </a:p>
        </p:txBody>
      </p:sp>
      <p:sp>
        <p:nvSpPr>
          <p:cNvPr id="16" name="Espace réservé du numéro de diapositive 15"/>
          <p:cNvSpPr>
            <a:spLocks noGrp="1"/>
          </p:cNvSpPr>
          <p:nvPr>
            <p:ph type="sldNum" sz="quarter" idx="12"/>
          </p:nvPr>
        </p:nvSpPr>
        <p:spPr/>
        <p:txBody>
          <a:bodyPr/>
          <a:lstStyle/>
          <a:p>
            <a:fld id="{CF4668DC-857F-487D-BFFA-8C0CA5037977}" type="slidenum">
              <a:rPr lang="fr-BE" smtClean="0"/>
              <a:pPr/>
              <a:t>34</a:t>
            </a:fld>
            <a:endParaRPr lang="fr-BE"/>
          </a:p>
        </p:txBody>
      </p:sp>
      <p:sp>
        <p:nvSpPr>
          <p:cNvPr id="17" name="Espace réservé du pied de page 16"/>
          <p:cNvSpPr>
            <a:spLocks noGrp="1"/>
          </p:cNvSpPr>
          <p:nvPr>
            <p:ph type="ftr" sz="quarter" idx="11"/>
          </p:nvPr>
        </p:nvSpPr>
        <p:spPr/>
        <p:txBody>
          <a:bodyPr/>
          <a:lstStyle/>
          <a:p>
            <a:r>
              <a:rPr lang="fr-BE"/>
              <a:t>Monique Lafont Formation Conseil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6" presetClass="entr" presetSubtype="16"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circle(in)">
                                      <p:cBhvr>
                                        <p:cTn id="35"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animBg="1"/>
      <p:bldP spid="1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28602" y="342900"/>
            <a:ext cx="8686798" cy="533400"/>
          </a:xfrm>
          <a:prstGeom prst="rect">
            <a:avLst/>
          </a:prstGeom>
        </p:spPr>
        <p:txBody>
          <a:bodyPr bIns="91440" anchor="b" anchorCtr="0">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000" b="0" i="0" u="none" strike="noStrike" kern="1200" cap="none" spc="0" normalizeH="0" baseline="0" noProof="0" dirty="0">
                <a:ln>
                  <a:noFill/>
                </a:ln>
                <a:solidFill>
                  <a:schemeClr val="tx2"/>
                </a:solidFill>
                <a:effectLst/>
                <a:uLnTx/>
                <a:uFillTx/>
                <a:latin typeface="Times"/>
                <a:ea typeface="+mj-ea"/>
                <a:cs typeface="+mj-cs"/>
              </a:rPr>
              <a:t>AT: Les transactions à double fond</a:t>
            </a:r>
            <a:endParaRPr kumimoji="0" lang="fr-FR" sz="4000" b="0" i="0" u="none" strike="noStrike" kern="1200" cap="none" spc="0" normalizeH="0" baseline="0" noProof="0" dirty="0">
              <a:ln>
                <a:noFill/>
              </a:ln>
              <a:solidFill>
                <a:schemeClr val="tx2"/>
              </a:solidFill>
              <a:effectLst/>
              <a:uLnTx/>
              <a:uFillTx/>
              <a:latin typeface="+mj-lt"/>
              <a:ea typeface="+mj-ea"/>
              <a:cs typeface="+mj-cs"/>
            </a:endParaRPr>
          </a:p>
        </p:txBody>
      </p:sp>
      <p:pic>
        <p:nvPicPr>
          <p:cNvPr id="5" name="Image 4"/>
          <p:cNvPicPr>
            <a:picLocks noChangeAspect="1"/>
          </p:cNvPicPr>
          <p:nvPr/>
        </p:nvPicPr>
        <p:blipFill>
          <a:blip r:embed="rId2" cstate="print"/>
          <a:stretch>
            <a:fillRect/>
          </a:stretch>
        </p:blipFill>
        <p:spPr>
          <a:xfrm>
            <a:off x="464087" y="1803915"/>
            <a:ext cx="1593313" cy="4991100"/>
          </a:xfrm>
          <a:prstGeom prst="rect">
            <a:avLst/>
          </a:prstGeom>
        </p:spPr>
      </p:pic>
      <p:pic>
        <p:nvPicPr>
          <p:cNvPr id="6" name="Image 5"/>
          <p:cNvPicPr>
            <a:picLocks noChangeAspect="1"/>
          </p:cNvPicPr>
          <p:nvPr/>
        </p:nvPicPr>
        <p:blipFill>
          <a:blip r:embed="rId3" cstate="print"/>
          <a:stretch>
            <a:fillRect/>
          </a:stretch>
        </p:blipFill>
        <p:spPr>
          <a:xfrm>
            <a:off x="7239000" y="1790509"/>
            <a:ext cx="1544247" cy="5004506"/>
          </a:xfrm>
          <a:prstGeom prst="rect">
            <a:avLst/>
          </a:prstGeom>
        </p:spPr>
      </p:pic>
      <p:pic>
        <p:nvPicPr>
          <p:cNvPr id="7" name="Image 6"/>
          <p:cNvPicPr>
            <a:picLocks noChangeAspect="1"/>
          </p:cNvPicPr>
          <p:nvPr/>
        </p:nvPicPr>
        <p:blipFill>
          <a:blip r:embed="rId4" cstate="print"/>
          <a:stretch>
            <a:fillRect/>
          </a:stretch>
        </p:blipFill>
        <p:spPr>
          <a:xfrm>
            <a:off x="2514600" y="4265284"/>
            <a:ext cx="4427521" cy="389401"/>
          </a:xfrm>
          <a:prstGeom prst="rect">
            <a:avLst/>
          </a:prstGeom>
        </p:spPr>
      </p:pic>
      <p:pic>
        <p:nvPicPr>
          <p:cNvPr id="8" name="Image 7"/>
          <p:cNvPicPr>
            <a:picLocks noChangeAspect="1"/>
          </p:cNvPicPr>
          <p:nvPr/>
        </p:nvPicPr>
        <p:blipFill>
          <a:blip r:embed="rId5" cstate="print">
            <a:alphaModFix/>
            <a:lum/>
          </a:blip>
          <a:stretch>
            <a:fillRect/>
          </a:stretch>
        </p:blipFill>
        <p:spPr>
          <a:xfrm>
            <a:off x="2495668" y="3935781"/>
            <a:ext cx="4427521" cy="349469"/>
          </a:xfrm>
          <a:prstGeom prst="rect">
            <a:avLst/>
          </a:prstGeom>
          <a:solidFill>
            <a:schemeClr val="bg2">
              <a:alpha val="0"/>
            </a:schemeClr>
          </a:solidFill>
        </p:spPr>
      </p:pic>
      <p:sp>
        <p:nvSpPr>
          <p:cNvPr id="9" name="Rectangle 8"/>
          <p:cNvSpPr/>
          <p:nvPr/>
        </p:nvSpPr>
        <p:spPr>
          <a:xfrm>
            <a:off x="2174161" y="972918"/>
            <a:ext cx="4944683" cy="830997"/>
          </a:xfrm>
          <a:prstGeom prst="rect">
            <a:avLst/>
          </a:prstGeom>
        </p:spPr>
        <p:txBody>
          <a:bodyPr wrap="none">
            <a:spAutoFit/>
          </a:bodyPr>
          <a:lstStyle/>
          <a:p>
            <a:pPr algn="ctr"/>
            <a:r>
              <a:rPr lang="fr-FR" sz="2400" dirty="0">
                <a:latin typeface="Times"/>
                <a:cs typeface="Times"/>
              </a:rPr>
              <a:t>Le niveau apparent (ou social) masque</a:t>
            </a:r>
          </a:p>
          <a:p>
            <a:pPr algn="ctr"/>
            <a:r>
              <a:rPr lang="fr-FR" sz="2400" dirty="0">
                <a:solidFill>
                  <a:srgbClr val="FF0000"/>
                </a:solidFill>
                <a:latin typeface="Times"/>
                <a:cs typeface="Times"/>
              </a:rPr>
              <a:t>le</a:t>
            </a:r>
            <a:r>
              <a:rPr lang="fr-FR" sz="2400" dirty="0">
                <a:latin typeface="Times"/>
                <a:cs typeface="Times"/>
              </a:rPr>
              <a:t> </a:t>
            </a:r>
            <a:r>
              <a:rPr lang="fr-FR" sz="2400" dirty="0">
                <a:solidFill>
                  <a:srgbClr val="FF0000"/>
                </a:solidFill>
                <a:latin typeface="Times"/>
                <a:cs typeface="Times"/>
              </a:rPr>
              <a:t>niveau caché (ou psychologique) </a:t>
            </a:r>
          </a:p>
        </p:txBody>
      </p:sp>
      <p:sp>
        <p:nvSpPr>
          <p:cNvPr id="10" name="Rectangle 9"/>
          <p:cNvSpPr/>
          <p:nvPr/>
        </p:nvSpPr>
        <p:spPr>
          <a:xfrm>
            <a:off x="2174161" y="2381310"/>
            <a:ext cx="4372010" cy="707886"/>
          </a:xfrm>
          <a:prstGeom prst="rect">
            <a:avLst/>
          </a:prstGeom>
        </p:spPr>
        <p:txBody>
          <a:bodyPr wrap="none">
            <a:spAutoFit/>
          </a:bodyPr>
          <a:lstStyle/>
          <a:p>
            <a:pPr algn="ctr"/>
            <a:r>
              <a:rPr lang="fr-FR" sz="2000" b="1" dirty="0">
                <a:latin typeface="Times"/>
                <a:cs typeface="Times"/>
              </a:rPr>
              <a:t>Apparent : Adulte &gt; &lt; Adulte</a:t>
            </a:r>
          </a:p>
          <a:p>
            <a:pPr algn="ctr"/>
            <a:r>
              <a:rPr lang="fr-FR" sz="2000" b="1" dirty="0">
                <a:solidFill>
                  <a:srgbClr val="FF0000"/>
                </a:solidFill>
                <a:latin typeface="Times"/>
                <a:cs typeface="Times"/>
              </a:rPr>
              <a:t>Caché : Enfant libre &gt; &lt; Enfant libre )</a:t>
            </a:r>
            <a:endParaRPr lang="fr-FR" sz="2000" b="1" dirty="0">
              <a:solidFill>
                <a:srgbClr val="FF0000"/>
              </a:solidFill>
            </a:endParaRPr>
          </a:p>
        </p:txBody>
      </p:sp>
      <p:sp>
        <p:nvSpPr>
          <p:cNvPr id="11" name="Rectangle 10"/>
          <p:cNvSpPr/>
          <p:nvPr/>
        </p:nvSpPr>
        <p:spPr>
          <a:xfrm>
            <a:off x="838200" y="1328844"/>
            <a:ext cx="697276" cy="461665"/>
          </a:xfrm>
          <a:prstGeom prst="rect">
            <a:avLst/>
          </a:prstGeom>
        </p:spPr>
        <p:txBody>
          <a:bodyPr wrap="none">
            <a:spAutoFit/>
          </a:bodyPr>
          <a:lstStyle/>
          <a:p>
            <a:r>
              <a:rPr lang="fr-FR" sz="2400" dirty="0">
                <a:latin typeface="Times"/>
                <a:cs typeface="Times"/>
              </a:rPr>
              <a:t>Eric</a:t>
            </a:r>
          </a:p>
        </p:txBody>
      </p:sp>
      <p:sp>
        <p:nvSpPr>
          <p:cNvPr id="12" name="Rectangle 11"/>
          <p:cNvSpPr/>
          <p:nvPr/>
        </p:nvSpPr>
        <p:spPr>
          <a:xfrm>
            <a:off x="7696200" y="1328844"/>
            <a:ext cx="1116011" cy="461665"/>
          </a:xfrm>
          <a:prstGeom prst="rect">
            <a:avLst/>
          </a:prstGeom>
        </p:spPr>
        <p:txBody>
          <a:bodyPr wrap="none">
            <a:spAutoFit/>
          </a:bodyPr>
          <a:lstStyle/>
          <a:p>
            <a:r>
              <a:rPr lang="fr-FR" sz="2400" dirty="0">
                <a:latin typeface="Times"/>
                <a:cs typeface="Times"/>
              </a:rPr>
              <a:t>Denise </a:t>
            </a:r>
          </a:p>
        </p:txBody>
      </p:sp>
      <p:sp>
        <p:nvSpPr>
          <p:cNvPr id="13" name="ZoneTexte 12"/>
          <p:cNvSpPr txBox="1"/>
          <p:nvPr/>
        </p:nvSpPr>
        <p:spPr>
          <a:xfrm>
            <a:off x="2174163" y="4654685"/>
            <a:ext cx="4944683" cy="707886"/>
          </a:xfrm>
          <a:prstGeom prst="rect">
            <a:avLst/>
          </a:prstGeom>
          <a:solidFill>
            <a:schemeClr val="bg1"/>
          </a:solidFill>
        </p:spPr>
        <p:txBody>
          <a:bodyPr wrap="square" rtlCol="0">
            <a:spAutoFit/>
          </a:bodyPr>
          <a:lstStyle/>
          <a:p>
            <a:r>
              <a:rPr lang="fr-FR" sz="2000" dirty="0">
                <a:latin typeface="Times"/>
                <a:cs typeface="Times"/>
              </a:rPr>
              <a:t>Eric : « </a:t>
            </a:r>
            <a:r>
              <a:rPr lang="fr-FR" dirty="0">
                <a:latin typeface="Times"/>
                <a:cs typeface="Times"/>
              </a:rPr>
              <a:t>J’ai besoin que vous restiez au bureau ce soir avec moi. </a:t>
            </a:r>
            <a:r>
              <a:rPr lang="fr-FR" sz="2000" dirty="0">
                <a:latin typeface="Times"/>
                <a:cs typeface="Times"/>
              </a:rPr>
              <a:t>»</a:t>
            </a:r>
            <a:endParaRPr lang="fr-FR" sz="2000" b="1" dirty="0">
              <a:latin typeface="Times"/>
              <a:cs typeface="Times"/>
            </a:endParaRPr>
          </a:p>
        </p:txBody>
      </p:sp>
      <p:sp>
        <p:nvSpPr>
          <p:cNvPr id="14" name="ZoneTexte 13"/>
          <p:cNvSpPr txBox="1"/>
          <p:nvPr/>
        </p:nvSpPr>
        <p:spPr>
          <a:xfrm>
            <a:off x="3707904" y="3556518"/>
            <a:ext cx="3805550" cy="369332"/>
          </a:xfrm>
          <a:prstGeom prst="rect">
            <a:avLst/>
          </a:prstGeom>
          <a:solidFill>
            <a:schemeClr val="bg1"/>
          </a:solidFill>
        </p:spPr>
        <p:txBody>
          <a:bodyPr wrap="square" rtlCol="0">
            <a:spAutoFit/>
          </a:bodyPr>
          <a:lstStyle/>
          <a:p>
            <a:r>
              <a:rPr lang="fr-FR" dirty="0">
                <a:latin typeface="Times"/>
                <a:cs typeface="Times"/>
              </a:rPr>
              <a:t>Denise : « Cela doit être possible! »</a:t>
            </a:r>
            <a:endParaRPr lang="fr-FR" dirty="0"/>
          </a:p>
        </p:txBody>
      </p:sp>
      <p:cxnSp>
        <p:nvCxnSpPr>
          <p:cNvPr id="15" name="Connecteur droit avec flèche 14"/>
          <p:cNvCxnSpPr/>
          <p:nvPr/>
        </p:nvCxnSpPr>
        <p:spPr>
          <a:xfrm>
            <a:off x="2514602" y="6087129"/>
            <a:ext cx="4604244" cy="1588"/>
          </a:xfrm>
          <a:prstGeom prst="straightConnector1">
            <a:avLst/>
          </a:prstGeom>
          <a:ln w="50800">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6" name="Connecteur droit avec flèche 15"/>
          <p:cNvCxnSpPr/>
          <p:nvPr/>
        </p:nvCxnSpPr>
        <p:spPr>
          <a:xfrm rot="10800000">
            <a:off x="2174166" y="6324600"/>
            <a:ext cx="4767955" cy="1"/>
          </a:xfrm>
          <a:prstGeom prst="straightConnector1">
            <a:avLst/>
          </a:prstGeom>
          <a:ln w="5080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7" name="ZoneTexte 16"/>
          <p:cNvSpPr txBox="1"/>
          <p:nvPr/>
        </p:nvSpPr>
        <p:spPr>
          <a:xfrm>
            <a:off x="3429001" y="6425683"/>
            <a:ext cx="3689844" cy="369332"/>
          </a:xfrm>
          <a:prstGeom prst="rect">
            <a:avLst/>
          </a:prstGeom>
          <a:solidFill>
            <a:schemeClr val="bg1"/>
          </a:solidFill>
        </p:spPr>
        <p:txBody>
          <a:bodyPr wrap="square" rtlCol="0">
            <a:spAutoFit/>
          </a:bodyPr>
          <a:lstStyle/>
          <a:p>
            <a:r>
              <a:rPr lang="fr-FR" dirty="0">
                <a:solidFill>
                  <a:srgbClr val="FF0000"/>
                </a:solidFill>
                <a:latin typeface="Times"/>
                <a:cs typeface="Times"/>
              </a:rPr>
              <a:t>Denise : « Bien sur ! Avec plaisir… »</a:t>
            </a:r>
          </a:p>
        </p:txBody>
      </p:sp>
      <p:sp>
        <p:nvSpPr>
          <p:cNvPr id="18" name="ZoneTexte 17"/>
          <p:cNvSpPr txBox="1"/>
          <p:nvPr/>
        </p:nvSpPr>
        <p:spPr>
          <a:xfrm>
            <a:off x="2155233" y="5362571"/>
            <a:ext cx="4113776" cy="646331"/>
          </a:xfrm>
          <a:prstGeom prst="rect">
            <a:avLst/>
          </a:prstGeom>
          <a:solidFill>
            <a:schemeClr val="bg1"/>
          </a:solidFill>
        </p:spPr>
        <p:txBody>
          <a:bodyPr wrap="none" rtlCol="0">
            <a:spAutoFit/>
          </a:bodyPr>
          <a:lstStyle/>
          <a:p>
            <a:r>
              <a:rPr lang="fr-FR" dirty="0">
                <a:solidFill>
                  <a:srgbClr val="FF0000"/>
                </a:solidFill>
                <a:latin typeface="Times"/>
                <a:cs typeface="Times"/>
              </a:rPr>
              <a:t>Eric : « J’aimerais que l’on reste ensemble</a:t>
            </a:r>
          </a:p>
          <a:p>
            <a:r>
              <a:rPr lang="fr-FR" dirty="0">
                <a:solidFill>
                  <a:srgbClr val="FF0000"/>
                </a:solidFill>
                <a:latin typeface="Times"/>
                <a:cs typeface="Times"/>
              </a:rPr>
              <a:t>ce soir au bureau… »</a:t>
            </a:r>
            <a:endParaRPr lang="fr-FR" dirty="0">
              <a:solidFill>
                <a:srgbClr val="FF0000"/>
              </a:solidFill>
            </a:endParaRPr>
          </a:p>
        </p:txBody>
      </p:sp>
      <p:sp>
        <p:nvSpPr>
          <p:cNvPr id="19" name="Rectangle 18"/>
          <p:cNvSpPr/>
          <p:nvPr/>
        </p:nvSpPr>
        <p:spPr>
          <a:xfrm>
            <a:off x="3647464" y="1981200"/>
            <a:ext cx="1138453" cy="400110"/>
          </a:xfrm>
          <a:prstGeom prst="rect">
            <a:avLst/>
          </a:prstGeom>
        </p:spPr>
        <p:txBody>
          <a:bodyPr wrap="none">
            <a:spAutoFit/>
          </a:bodyPr>
          <a:lstStyle/>
          <a:p>
            <a:r>
              <a:rPr lang="fr-FR" sz="2000" b="1" dirty="0">
                <a:latin typeface="Times"/>
                <a:cs typeface="Times"/>
              </a:rPr>
              <a:t>Exemple</a:t>
            </a:r>
          </a:p>
        </p:txBody>
      </p:sp>
      <p:sp>
        <p:nvSpPr>
          <p:cNvPr id="20" name="Espace réservé du numéro de diapositive 19"/>
          <p:cNvSpPr>
            <a:spLocks noGrp="1"/>
          </p:cNvSpPr>
          <p:nvPr>
            <p:ph type="sldNum" sz="quarter" idx="12"/>
          </p:nvPr>
        </p:nvSpPr>
        <p:spPr/>
        <p:txBody>
          <a:bodyPr/>
          <a:lstStyle/>
          <a:p>
            <a:fld id="{CF4668DC-857F-487D-BFFA-8C0CA5037977}" type="slidenum">
              <a:rPr lang="fr-BE" smtClean="0"/>
              <a:pPr/>
              <a:t>35</a:t>
            </a:fld>
            <a:endParaRPr lang="fr-BE"/>
          </a:p>
        </p:txBody>
      </p:sp>
      <p:sp>
        <p:nvSpPr>
          <p:cNvPr id="21" name="Espace réservé du pied de page 20"/>
          <p:cNvSpPr>
            <a:spLocks noGrp="1"/>
          </p:cNvSpPr>
          <p:nvPr>
            <p:ph type="ftr" sz="quarter" idx="11"/>
          </p:nvPr>
        </p:nvSpPr>
        <p:spPr/>
        <p:txBody>
          <a:bodyPr/>
          <a:lstStyle/>
          <a:p>
            <a:r>
              <a:rPr lang="fr-BE"/>
              <a:t>Monique Lafont Formation Conseil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par>
                                <p:cTn id="43" presetID="6" presetClass="entr" presetSubtype="16"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circle(in)">
                                      <p:cBhvr>
                                        <p:cTn id="45"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animBg="1"/>
      <p:bldP spid="14" grpId="0" animBg="1"/>
      <p:bldP spid="17" grpId="0" animBg="1"/>
      <p:bldP spid="1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28602" y="342900"/>
            <a:ext cx="8686798" cy="533400"/>
          </a:xfrm>
          <a:prstGeom prst="rect">
            <a:avLst/>
          </a:prstGeom>
        </p:spPr>
        <p:txBody>
          <a:bodyPr bIns="91440" anchor="b" anchorCtr="0">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000" b="0" i="0" u="none" strike="noStrike" kern="1200" cap="none" spc="0" normalizeH="0" baseline="0" noProof="0" dirty="0">
                <a:ln>
                  <a:noFill/>
                </a:ln>
                <a:solidFill>
                  <a:schemeClr val="tx2"/>
                </a:solidFill>
                <a:effectLst/>
                <a:uLnTx/>
                <a:uFillTx/>
                <a:latin typeface="Times"/>
                <a:ea typeface="+mj-ea"/>
                <a:cs typeface="+mj-cs"/>
              </a:rPr>
              <a:t>AT: les contaminations</a:t>
            </a:r>
            <a:endParaRPr kumimoji="0" lang="fr-FR" sz="4000" b="0" i="0" u="none" strike="noStrike" kern="1200" cap="none" spc="0" normalizeH="0" baseline="0" noProof="0" dirty="0">
              <a:ln>
                <a:noFill/>
              </a:ln>
              <a:solidFill>
                <a:schemeClr val="tx2"/>
              </a:solidFill>
              <a:effectLst/>
              <a:uLnTx/>
              <a:uFillTx/>
              <a:latin typeface="+mj-lt"/>
              <a:ea typeface="+mj-ea"/>
              <a:cs typeface="+mj-cs"/>
            </a:endParaRPr>
          </a:p>
        </p:txBody>
      </p:sp>
      <p:pic>
        <p:nvPicPr>
          <p:cNvPr id="5" name="Image 4"/>
          <p:cNvPicPr>
            <a:picLocks noChangeAspect="1"/>
          </p:cNvPicPr>
          <p:nvPr/>
        </p:nvPicPr>
        <p:blipFill>
          <a:blip r:embed="rId2" cstate="print"/>
          <a:stretch>
            <a:fillRect/>
          </a:stretch>
        </p:blipFill>
        <p:spPr>
          <a:xfrm>
            <a:off x="464087" y="1803915"/>
            <a:ext cx="1593313" cy="4991100"/>
          </a:xfrm>
          <a:prstGeom prst="rect">
            <a:avLst/>
          </a:prstGeom>
        </p:spPr>
      </p:pic>
      <p:sp>
        <p:nvSpPr>
          <p:cNvPr id="6" name="Rectangle 5"/>
          <p:cNvSpPr/>
          <p:nvPr/>
        </p:nvSpPr>
        <p:spPr>
          <a:xfrm>
            <a:off x="838200" y="1328844"/>
            <a:ext cx="697276" cy="461665"/>
          </a:xfrm>
          <a:prstGeom prst="rect">
            <a:avLst/>
          </a:prstGeom>
        </p:spPr>
        <p:txBody>
          <a:bodyPr wrap="none">
            <a:spAutoFit/>
          </a:bodyPr>
          <a:lstStyle/>
          <a:p>
            <a:r>
              <a:rPr lang="fr-FR" sz="2400" dirty="0">
                <a:latin typeface="Times"/>
                <a:cs typeface="Times"/>
              </a:rPr>
              <a:t>Eric</a:t>
            </a:r>
          </a:p>
        </p:txBody>
      </p:sp>
      <p:sp>
        <p:nvSpPr>
          <p:cNvPr id="7" name="Rectangle 6"/>
          <p:cNvSpPr/>
          <p:nvPr/>
        </p:nvSpPr>
        <p:spPr>
          <a:xfrm>
            <a:off x="2209800" y="1975660"/>
            <a:ext cx="4724399" cy="4524315"/>
          </a:xfrm>
          <a:prstGeom prst="rect">
            <a:avLst/>
          </a:prstGeom>
        </p:spPr>
        <p:txBody>
          <a:bodyPr wrap="square">
            <a:spAutoFit/>
          </a:bodyPr>
          <a:lstStyle/>
          <a:p>
            <a:r>
              <a:rPr lang="fr-FR" b="1" dirty="0">
                <a:solidFill>
                  <a:srgbClr val="FF0000"/>
                </a:solidFill>
                <a:latin typeface="Times"/>
                <a:cs typeface="Times"/>
              </a:rPr>
              <a:t>Contamination et exclusion </a:t>
            </a:r>
            <a:r>
              <a:rPr lang="fr-FR" dirty="0">
                <a:solidFill>
                  <a:srgbClr val="FF0000"/>
                </a:solidFill>
                <a:latin typeface="Times"/>
                <a:cs typeface="Times"/>
              </a:rPr>
              <a:t>(schéma de droite)</a:t>
            </a:r>
            <a:endParaRPr lang="fr-FR" b="1" dirty="0">
              <a:solidFill>
                <a:srgbClr val="FF0000"/>
              </a:solidFill>
              <a:latin typeface="Times"/>
              <a:cs typeface="Times"/>
            </a:endParaRPr>
          </a:p>
          <a:p>
            <a:r>
              <a:rPr lang="fr-FR" dirty="0">
                <a:latin typeface="Times"/>
                <a:cs typeface="Times"/>
              </a:rPr>
              <a:t>Par "contamination" on désigne ce qui fausse le jugement.</a:t>
            </a:r>
          </a:p>
          <a:p>
            <a:endParaRPr lang="fr-FR" dirty="0">
              <a:latin typeface="Times"/>
              <a:cs typeface="Times"/>
            </a:endParaRPr>
          </a:p>
          <a:p>
            <a:r>
              <a:rPr lang="fr-FR" dirty="0">
                <a:latin typeface="Times"/>
                <a:cs typeface="Times"/>
              </a:rPr>
              <a:t>On peut trouver :</a:t>
            </a:r>
          </a:p>
          <a:p>
            <a:pPr>
              <a:buFontTx/>
              <a:buChar char="-"/>
            </a:pPr>
            <a:r>
              <a:rPr lang="fr-FR" b="1" dirty="0">
                <a:latin typeface="Times"/>
                <a:cs typeface="Times"/>
              </a:rPr>
              <a:t> La contamination de l'Adulte par le Parent. </a:t>
            </a:r>
            <a:r>
              <a:rPr lang="fr-FR" dirty="0">
                <a:latin typeface="Times"/>
                <a:cs typeface="Times"/>
              </a:rPr>
              <a:t>Nous avons alors des pensées et des propos qui sonnent juste mais qui sont en fait des </a:t>
            </a:r>
            <a:r>
              <a:rPr lang="fr-FR" b="1" dirty="0">
                <a:latin typeface="Times"/>
                <a:cs typeface="Times"/>
              </a:rPr>
              <a:t>préjugés.</a:t>
            </a:r>
          </a:p>
          <a:p>
            <a:pPr>
              <a:buFontTx/>
              <a:buChar char="-"/>
            </a:pPr>
            <a:endParaRPr lang="fr-FR" dirty="0">
              <a:latin typeface="Times"/>
              <a:cs typeface="Times"/>
            </a:endParaRPr>
          </a:p>
          <a:p>
            <a:pPr>
              <a:buFontTx/>
              <a:buChar char="-"/>
            </a:pPr>
            <a:r>
              <a:rPr lang="fr-FR" b="1" dirty="0">
                <a:latin typeface="Times"/>
                <a:cs typeface="Times"/>
              </a:rPr>
              <a:t> La contamination de l'Adulte par l'Enfant. </a:t>
            </a:r>
            <a:r>
              <a:rPr lang="fr-FR" dirty="0">
                <a:latin typeface="Times"/>
                <a:cs typeface="Times"/>
              </a:rPr>
              <a:t>Toutes croyances qui semblent “sonner” justes, mais sont en fait des </a:t>
            </a:r>
            <a:r>
              <a:rPr lang="fr-FR" b="1" dirty="0">
                <a:latin typeface="Times"/>
                <a:cs typeface="Times"/>
              </a:rPr>
              <a:t>illusions.</a:t>
            </a:r>
          </a:p>
          <a:p>
            <a:pPr>
              <a:buFontTx/>
              <a:buChar char="-"/>
            </a:pPr>
            <a:endParaRPr lang="fr-FR" dirty="0">
              <a:latin typeface="Times"/>
              <a:cs typeface="Times"/>
            </a:endParaRPr>
          </a:p>
          <a:p>
            <a:r>
              <a:rPr lang="fr-FR" dirty="0">
                <a:latin typeface="Times"/>
                <a:cs typeface="Times"/>
              </a:rPr>
              <a:t>Le terme </a:t>
            </a:r>
            <a:r>
              <a:rPr lang="fr-FR" b="1" dirty="0">
                <a:latin typeface="Times"/>
                <a:cs typeface="Times"/>
              </a:rPr>
              <a:t>"exclusion" </a:t>
            </a:r>
            <a:r>
              <a:rPr lang="fr-FR" dirty="0">
                <a:latin typeface="Times"/>
                <a:cs typeface="Times"/>
              </a:rPr>
              <a:t>signifie que la personne se présente alors comme si un des trois États du Moi était absent !</a:t>
            </a:r>
          </a:p>
        </p:txBody>
      </p:sp>
      <p:sp>
        <p:nvSpPr>
          <p:cNvPr id="8" name="Rectangle 7"/>
          <p:cNvSpPr/>
          <p:nvPr/>
        </p:nvSpPr>
        <p:spPr>
          <a:xfrm>
            <a:off x="7594646" y="1203750"/>
            <a:ext cx="697276" cy="461665"/>
          </a:xfrm>
          <a:prstGeom prst="rect">
            <a:avLst/>
          </a:prstGeom>
        </p:spPr>
        <p:txBody>
          <a:bodyPr wrap="none">
            <a:spAutoFit/>
          </a:bodyPr>
          <a:lstStyle/>
          <a:p>
            <a:r>
              <a:rPr lang="fr-FR" sz="2400" dirty="0">
                <a:solidFill>
                  <a:srgbClr val="FF0000"/>
                </a:solidFill>
                <a:latin typeface="Times"/>
                <a:cs typeface="Times"/>
              </a:rPr>
              <a:t>Eric</a:t>
            </a:r>
          </a:p>
        </p:txBody>
      </p:sp>
      <p:pic>
        <p:nvPicPr>
          <p:cNvPr id="9" name="Image 8"/>
          <p:cNvPicPr>
            <a:picLocks noChangeAspect="1"/>
          </p:cNvPicPr>
          <p:nvPr/>
        </p:nvPicPr>
        <p:blipFill>
          <a:blip r:embed="rId3" cstate="print"/>
          <a:stretch>
            <a:fillRect/>
          </a:stretch>
        </p:blipFill>
        <p:spPr>
          <a:xfrm>
            <a:off x="6983988" y="1712076"/>
            <a:ext cx="1931412" cy="4787900"/>
          </a:xfrm>
          <a:prstGeom prst="rect">
            <a:avLst/>
          </a:prstGeom>
        </p:spPr>
      </p:pic>
      <p:sp>
        <p:nvSpPr>
          <p:cNvPr id="10" name="Rectangle 9"/>
          <p:cNvSpPr/>
          <p:nvPr/>
        </p:nvSpPr>
        <p:spPr>
          <a:xfrm>
            <a:off x="2209800" y="876300"/>
            <a:ext cx="4572000" cy="1015663"/>
          </a:xfrm>
          <a:prstGeom prst="rect">
            <a:avLst/>
          </a:prstGeom>
        </p:spPr>
        <p:txBody>
          <a:bodyPr>
            <a:spAutoFit/>
          </a:bodyPr>
          <a:lstStyle/>
          <a:p>
            <a:pPr algn="ctr"/>
            <a:r>
              <a:rPr lang="fr-FR" sz="2000" dirty="0">
                <a:latin typeface="Times"/>
                <a:cs typeface="Times"/>
              </a:rPr>
              <a:t>Le schéma habituel (à gauche) des trois états du Moi représente celui d'une personnalité dite équilibrée.</a:t>
            </a:r>
          </a:p>
        </p:txBody>
      </p:sp>
      <p:sp>
        <p:nvSpPr>
          <p:cNvPr id="11" name="Espace réservé du numéro de diapositive 10"/>
          <p:cNvSpPr>
            <a:spLocks noGrp="1"/>
          </p:cNvSpPr>
          <p:nvPr>
            <p:ph type="sldNum" sz="quarter" idx="12"/>
          </p:nvPr>
        </p:nvSpPr>
        <p:spPr/>
        <p:txBody>
          <a:bodyPr/>
          <a:lstStyle/>
          <a:p>
            <a:fld id="{CF4668DC-857F-487D-BFFA-8C0CA5037977}" type="slidenum">
              <a:rPr lang="fr-BE" smtClean="0"/>
              <a:pPr/>
              <a:t>36</a:t>
            </a:fld>
            <a:endParaRPr lang="fr-BE"/>
          </a:p>
        </p:txBody>
      </p:sp>
      <p:sp>
        <p:nvSpPr>
          <p:cNvPr id="12" name="Espace réservé du pied de page 11"/>
          <p:cNvSpPr>
            <a:spLocks noGrp="1"/>
          </p:cNvSpPr>
          <p:nvPr>
            <p:ph type="ftr" sz="quarter" idx="11"/>
          </p:nvPr>
        </p:nvSpPr>
        <p:spPr/>
        <p:txBody>
          <a:bodyPr/>
          <a:lstStyle/>
          <a:p>
            <a:r>
              <a:rPr lang="fr-BE"/>
              <a:t>Monique Lafont Formation Conseil</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28602" y="342900"/>
            <a:ext cx="8686798" cy="533400"/>
          </a:xfrm>
          <a:prstGeom prst="rect">
            <a:avLst/>
          </a:prstGeom>
        </p:spPr>
        <p:txBody>
          <a:bodyPr bIns="91440" anchor="b" anchorCtr="0">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000" b="0" i="0" u="none" strike="noStrike" kern="1200" cap="none" spc="0" normalizeH="0" baseline="0" noProof="0" dirty="0">
                <a:ln>
                  <a:noFill/>
                </a:ln>
                <a:solidFill>
                  <a:schemeClr val="tx2"/>
                </a:solidFill>
                <a:effectLst/>
                <a:uLnTx/>
                <a:uFillTx/>
                <a:latin typeface="Times"/>
                <a:ea typeface="+mj-ea"/>
                <a:cs typeface="+mj-cs"/>
              </a:rPr>
              <a:t>AT: les contaminations</a:t>
            </a:r>
            <a:endParaRPr kumimoji="0" lang="fr-FR" sz="4000" b="0" i="0" u="none" strike="noStrike" kern="1200" cap="none" spc="0" normalizeH="0" baseline="0" noProof="0" dirty="0">
              <a:ln>
                <a:noFill/>
              </a:ln>
              <a:solidFill>
                <a:schemeClr val="tx2"/>
              </a:solidFill>
              <a:effectLst/>
              <a:uLnTx/>
              <a:uFillTx/>
              <a:latin typeface="+mj-lt"/>
              <a:ea typeface="+mj-ea"/>
              <a:cs typeface="+mj-cs"/>
            </a:endParaRPr>
          </a:p>
        </p:txBody>
      </p:sp>
      <p:sp>
        <p:nvSpPr>
          <p:cNvPr id="5" name="Rectangle 4"/>
          <p:cNvSpPr/>
          <p:nvPr/>
        </p:nvSpPr>
        <p:spPr>
          <a:xfrm>
            <a:off x="4343400" y="3785567"/>
            <a:ext cx="4343399" cy="646331"/>
          </a:xfrm>
          <a:prstGeom prst="rect">
            <a:avLst/>
          </a:prstGeom>
        </p:spPr>
        <p:txBody>
          <a:bodyPr wrap="square">
            <a:spAutoFit/>
          </a:bodyPr>
          <a:lstStyle/>
          <a:p>
            <a:r>
              <a:rPr lang="fr-FR" dirty="0">
                <a:solidFill>
                  <a:srgbClr val="0000FF"/>
                </a:solidFill>
                <a:latin typeface="Times"/>
                <a:ea typeface="Times"/>
                <a:cs typeface="Times"/>
              </a:rPr>
              <a:t>Tous les asiatiques sont très studieux à l’école.</a:t>
            </a:r>
            <a:endParaRPr lang="fr-FR" dirty="0">
              <a:solidFill>
                <a:srgbClr val="0000FF"/>
              </a:solidFill>
              <a:latin typeface="Times"/>
              <a:cs typeface="Times"/>
            </a:endParaRPr>
          </a:p>
        </p:txBody>
      </p:sp>
      <p:sp>
        <p:nvSpPr>
          <p:cNvPr id="6" name="Rectangle 5"/>
          <p:cNvSpPr/>
          <p:nvPr/>
        </p:nvSpPr>
        <p:spPr>
          <a:xfrm>
            <a:off x="839260" y="1203750"/>
            <a:ext cx="697276" cy="461665"/>
          </a:xfrm>
          <a:prstGeom prst="rect">
            <a:avLst/>
          </a:prstGeom>
        </p:spPr>
        <p:txBody>
          <a:bodyPr wrap="none">
            <a:spAutoFit/>
          </a:bodyPr>
          <a:lstStyle/>
          <a:p>
            <a:r>
              <a:rPr lang="fr-FR" sz="2400" dirty="0">
                <a:solidFill>
                  <a:srgbClr val="FF0000"/>
                </a:solidFill>
                <a:latin typeface="Times"/>
                <a:cs typeface="Times"/>
              </a:rPr>
              <a:t>Eric</a:t>
            </a:r>
          </a:p>
        </p:txBody>
      </p:sp>
      <p:pic>
        <p:nvPicPr>
          <p:cNvPr id="7" name="Image 6"/>
          <p:cNvPicPr>
            <a:picLocks noChangeAspect="1"/>
          </p:cNvPicPr>
          <p:nvPr/>
        </p:nvPicPr>
        <p:blipFill>
          <a:blip r:embed="rId2" cstate="print"/>
          <a:stretch>
            <a:fillRect/>
          </a:stretch>
        </p:blipFill>
        <p:spPr>
          <a:xfrm>
            <a:off x="228602" y="1712076"/>
            <a:ext cx="1931412" cy="4787900"/>
          </a:xfrm>
          <a:prstGeom prst="rect">
            <a:avLst/>
          </a:prstGeom>
        </p:spPr>
      </p:pic>
      <p:sp>
        <p:nvSpPr>
          <p:cNvPr id="8" name="Rectangle 7"/>
          <p:cNvSpPr/>
          <p:nvPr/>
        </p:nvSpPr>
        <p:spPr>
          <a:xfrm>
            <a:off x="4343400" y="1712076"/>
            <a:ext cx="4572000" cy="923330"/>
          </a:xfrm>
          <a:prstGeom prst="rect">
            <a:avLst/>
          </a:prstGeom>
        </p:spPr>
        <p:txBody>
          <a:bodyPr>
            <a:spAutoFit/>
          </a:bodyPr>
          <a:lstStyle/>
          <a:p>
            <a:r>
              <a:rPr lang="fr-FR" dirty="0">
                <a:latin typeface="Times"/>
                <a:cs typeface="Times"/>
              </a:rPr>
              <a:t>Les femmes ne savent pas diriger! D’ailleurs combien de femmes dirigeantes connaissez-vous ?</a:t>
            </a:r>
            <a:endParaRPr lang="fr-FR" dirty="0"/>
          </a:p>
        </p:txBody>
      </p:sp>
      <p:sp>
        <p:nvSpPr>
          <p:cNvPr id="9" name="Rectangle 8"/>
          <p:cNvSpPr/>
          <p:nvPr/>
        </p:nvSpPr>
        <p:spPr>
          <a:xfrm>
            <a:off x="4343400" y="5144869"/>
            <a:ext cx="3733800" cy="1477328"/>
          </a:xfrm>
          <a:prstGeom prst="rect">
            <a:avLst/>
          </a:prstGeom>
        </p:spPr>
        <p:txBody>
          <a:bodyPr wrap="square">
            <a:spAutoFit/>
          </a:bodyPr>
          <a:lstStyle/>
          <a:p>
            <a:r>
              <a:rPr lang="fr-FR" dirty="0">
                <a:solidFill>
                  <a:srgbClr val="FF0000"/>
                </a:solidFill>
                <a:latin typeface="Times"/>
                <a:cs typeface="Times"/>
              </a:rPr>
              <a:t>- Dans ce service, je suis indispensable, rien ne peut se faire sans moi </a:t>
            </a:r>
          </a:p>
          <a:p>
            <a:r>
              <a:rPr lang="fr-FR" dirty="0">
                <a:solidFill>
                  <a:srgbClr val="FF0000"/>
                </a:solidFill>
                <a:latin typeface="Times"/>
                <a:cs typeface="Times"/>
              </a:rPr>
              <a:t>- Ce n’est pas possible, tout le monde m’en veut !</a:t>
            </a:r>
          </a:p>
        </p:txBody>
      </p:sp>
      <p:cxnSp>
        <p:nvCxnSpPr>
          <p:cNvPr id="10" name="Connecteur droit avec flèche 9"/>
          <p:cNvCxnSpPr/>
          <p:nvPr/>
        </p:nvCxnSpPr>
        <p:spPr>
          <a:xfrm rot="10800000" flipV="1">
            <a:off x="1483778" y="2286000"/>
            <a:ext cx="2859622" cy="1021224"/>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1" name="Connecteur droit avec flèche 10"/>
          <p:cNvCxnSpPr/>
          <p:nvPr/>
        </p:nvCxnSpPr>
        <p:spPr>
          <a:xfrm rot="10800000">
            <a:off x="1483778" y="4648200"/>
            <a:ext cx="2859622" cy="685800"/>
          </a:xfrm>
          <a:prstGeom prst="straightConnector1">
            <a:avLst/>
          </a:prstGeom>
          <a:ln w="50800">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2" name="Connecteur droit avec flèche 11"/>
          <p:cNvCxnSpPr>
            <a:stCxn id="5" idx="1"/>
          </p:cNvCxnSpPr>
          <p:nvPr/>
        </p:nvCxnSpPr>
        <p:spPr>
          <a:xfrm flipH="1" flipV="1">
            <a:off x="1536542" y="3420702"/>
            <a:ext cx="2806858" cy="688031"/>
          </a:xfrm>
          <a:prstGeom prst="straightConnector1">
            <a:avLst/>
          </a:prstGeom>
          <a:ln w="50800">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3810000" y="972917"/>
            <a:ext cx="1449886" cy="461665"/>
          </a:xfrm>
          <a:prstGeom prst="rect">
            <a:avLst/>
          </a:prstGeom>
        </p:spPr>
        <p:txBody>
          <a:bodyPr wrap="none">
            <a:spAutoFit/>
          </a:bodyPr>
          <a:lstStyle/>
          <a:p>
            <a:pPr algn="ctr"/>
            <a:r>
              <a:rPr lang="fr-FR" sz="2400" b="1" dirty="0">
                <a:latin typeface="Times"/>
                <a:cs typeface="Times"/>
              </a:rPr>
              <a:t>Exemples</a:t>
            </a:r>
            <a:endParaRPr lang="fr-FR" sz="2400" b="1" dirty="0">
              <a:solidFill>
                <a:srgbClr val="FF0000"/>
              </a:solidFill>
              <a:latin typeface="Times"/>
              <a:cs typeface="Times"/>
            </a:endParaRPr>
          </a:p>
        </p:txBody>
      </p:sp>
      <p:sp>
        <p:nvSpPr>
          <p:cNvPr id="14" name="Espace réservé du numéro de diapositive 13"/>
          <p:cNvSpPr>
            <a:spLocks noGrp="1"/>
          </p:cNvSpPr>
          <p:nvPr>
            <p:ph type="sldNum" sz="quarter" idx="12"/>
          </p:nvPr>
        </p:nvSpPr>
        <p:spPr/>
        <p:txBody>
          <a:bodyPr/>
          <a:lstStyle/>
          <a:p>
            <a:fld id="{CF4668DC-857F-487D-BFFA-8C0CA5037977}" type="slidenum">
              <a:rPr lang="fr-BE" smtClean="0"/>
              <a:pPr/>
              <a:t>37</a:t>
            </a:fld>
            <a:endParaRPr lang="fr-BE"/>
          </a:p>
        </p:txBody>
      </p:sp>
      <p:sp>
        <p:nvSpPr>
          <p:cNvPr id="15" name="Espace réservé du pied de page 14"/>
          <p:cNvSpPr>
            <a:spLocks noGrp="1"/>
          </p:cNvSpPr>
          <p:nvPr>
            <p:ph type="ftr" sz="quarter" idx="11"/>
          </p:nvPr>
        </p:nvSpPr>
        <p:spPr/>
        <p:txBody>
          <a:bodyPr/>
          <a:lstStyle/>
          <a:p>
            <a:r>
              <a:rPr lang="fr-BE"/>
              <a:t>Monique Lafont Formation Conseil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28602" y="342900"/>
            <a:ext cx="8686798" cy="533400"/>
          </a:xfrm>
          <a:prstGeom prst="rect">
            <a:avLst/>
          </a:prstGeom>
        </p:spPr>
        <p:txBody>
          <a:bodyPr bIns="91440" anchor="b" anchorCtr="0">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000" b="0" i="0" u="none" strike="noStrike" kern="1200" cap="none" spc="0" normalizeH="0" baseline="0" noProof="0" dirty="0">
                <a:ln>
                  <a:noFill/>
                </a:ln>
                <a:solidFill>
                  <a:schemeClr val="tx2"/>
                </a:solidFill>
                <a:effectLst/>
                <a:uLnTx/>
                <a:uFillTx/>
                <a:latin typeface="Times"/>
                <a:ea typeface="+mj-ea"/>
                <a:cs typeface="+mj-cs"/>
              </a:rPr>
              <a:t>AT: les contaminations</a:t>
            </a:r>
            <a:endParaRPr kumimoji="0" lang="fr-FR" sz="4000" b="0" i="0" u="none" strike="noStrike" kern="1200" cap="none" spc="0" normalizeH="0" baseline="0" noProof="0" dirty="0">
              <a:ln>
                <a:noFill/>
              </a:ln>
              <a:solidFill>
                <a:schemeClr val="tx2"/>
              </a:solidFill>
              <a:effectLst/>
              <a:uLnTx/>
              <a:uFillTx/>
              <a:latin typeface="+mj-lt"/>
              <a:ea typeface="+mj-ea"/>
              <a:cs typeface="+mj-cs"/>
            </a:endParaRPr>
          </a:p>
        </p:txBody>
      </p:sp>
      <p:sp>
        <p:nvSpPr>
          <p:cNvPr id="5" name="Rectangle 4"/>
          <p:cNvSpPr/>
          <p:nvPr/>
        </p:nvSpPr>
        <p:spPr>
          <a:xfrm>
            <a:off x="4343400" y="3785567"/>
            <a:ext cx="4343399" cy="923330"/>
          </a:xfrm>
          <a:prstGeom prst="rect">
            <a:avLst/>
          </a:prstGeom>
        </p:spPr>
        <p:txBody>
          <a:bodyPr wrap="square">
            <a:spAutoFit/>
          </a:bodyPr>
          <a:lstStyle/>
          <a:p>
            <a:r>
              <a:rPr lang="fr-FR" dirty="0">
                <a:solidFill>
                  <a:srgbClr val="0000FF"/>
                </a:solidFill>
                <a:latin typeface="Times"/>
                <a:ea typeface="Times"/>
                <a:cs typeface="Times"/>
              </a:rPr>
              <a:t>Tous les asiatiques sont studieux à l’école.</a:t>
            </a:r>
          </a:p>
          <a:p>
            <a:r>
              <a:rPr lang="fr-FR" b="1" i="1" dirty="0">
                <a:latin typeface="Times"/>
                <a:cs typeface="Times"/>
              </a:rPr>
              <a:t>Que répondez-vous </a:t>
            </a:r>
            <a:r>
              <a:rPr lang="fr-FR" dirty="0">
                <a:latin typeface="Times"/>
                <a:cs typeface="Times"/>
              </a:rPr>
              <a:t>?</a:t>
            </a:r>
            <a:endParaRPr lang="fr-FR" dirty="0"/>
          </a:p>
          <a:p>
            <a:endParaRPr lang="fr-FR" dirty="0">
              <a:solidFill>
                <a:srgbClr val="0000FF"/>
              </a:solidFill>
              <a:latin typeface="Times"/>
              <a:cs typeface="Times"/>
            </a:endParaRPr>
          </a:p>
        </p:txBody>
      </p:sp>
      <p:sp>
        <p:nvSpPr>
          <p:cNvPr id="6" name="Rectangle 5"/>
          <p:cNvSpPr/>
          <p:nvPr/>
        </p:nvSpPr>
        <p:spPr>
          <a:xfrm>
            <a:off x="839260" y="1203750"/>
            <a:ext cx="697276" cy="461665"/>
          </a:xfrm>
          <a:prstGeom prst="rect">
            <a:avLst/>
          </a:prstGeom>
        </p:spPr>
        <p:txBody>
          <a:bodyPr wrap="none">
            <a:spAutoFit/>
          </a:bodyPr>
          <a:lstStyle/>
          <a:p>
            <a:r>
              <a:rPr lang="fr-FR" sz="2400" dirty="0">
                <a:solidFill>
                  <a:srgbClr val="FF0000"/>
                </a:solidFill>
                <a:latin typeface="Times"/>
                <a:cs typeface="Times"/>
              </a:rPr>
              <a:t>Eric</a:t>
            </a:r>
          </a:p>
        </p:txBody>
      </p:sp>
      <p:pic>
        <p:nvPicPr>
          <p:cNvPr id="7" name="Image 6"/>
          <p:cNvPicPr>
            <a:picLocks noChangeAspect="1"/>
          </p:cNvPicPr>
          <p:nvPr/>
        </p:nvPicPr>
        <p:blipFill>
          <a:blip r:embed="rId2" cstate="print"/>
          <a:stretch>
            <a:fillRect/>
          </a:stretch>
        </p:blipFill>
        <p:spPr>
          <a:xfrm>
            <a:off x="228602" y="1712076"/>
            <a:ext cx="1931412" cy="4787900"/>
          </a:xfrm>
          <a:prstGeom prst="rect">
            <a:avLst/>
          </a:prstGeom>
        </p:spPr>
      </p:pic>
      <p:sp>
        <p:nvSpPr>
          <p:cNvPr id="8" name="Rectangle 7"/>
          <p:cNvSpPr/>
          <p:nvPr/>
        </p:nvSpPr>
        <p:spPr>
          <a:xfrm>
            <a:off x="4343400" y="1712076"/>
            <a:ext cx="4572000" cy="1200329"/>
          </a:xfrm>
          <a:prstGeom prst="rect">
            <a:avLst/>
          </a:prstGeom>
        </p:spPr>
        <p:txBody>
          <a:bodyPr>
            <a:spAutoFit/>
          </a:bodyPr>
          <a:lstStyle/>
          <a:p>
            <a:r>
              <a:rPr lang="fr-FR" dirty="0">
                <a:latin typeface="Times"/>
                <a:cs typeface="Times"/>
              </a:rPr>
              <a:t>Les femmes ne savent pas diriger ! D’ailleurs combien de femmes dirigeantes connaissez-vous ?</a:t>
            </a:r>
          </a:p>
          <a:p>
            <a:r>
              <a:rPr lang="fr-FR" b="1" i="1" dirty="0">
                <a:latin typeface="Times"/>
                <a:cs typeface="Times"/>
              </a:rPr>
              <a:t>Que répondez-vous </a:t>
            </a:r>
            <a:r>
              <a:rPr lang="fr-FR" dirty="0">
                <a:latin typeface="Times"/>
                <a:cs typeface="Times"/>
              </a:rPr>
              <a:t>?</a:t>
            </a:r>
            <a:endParaRPr lang="fr-FR" dirty="0"/>
          </a:p>
        </p:txBody>
      </p:sp>
      <p:sp>
        <p:nvSpPr>
          <p:cNvPr id="9" name="Rectangle 8"/>
          <p:cNvSpPr/>
          <p:nvPr/>
        </p:nvSpPr>
        <p:spPr>
          <a:xfrm>
            <a:off x="4355976" y="5103674"/>
            <a:ext cx="3733800" cy="2031325"/>
          </a:xfrm>
          <a:prstGeom prst="rect">
            <a:avLst/>
          </a:prstGeom>
        </p:spPr>
        <p:txBody>
          <a:bodyPr wrap="square">
            <a:spAutoFit/>
          </a:bodyPr>
          <a:lstStyle/>
          <a:p>
            <a:r>
              <a:rPr lang="fr-FR" dirty="0">
                <a:solidFill>
                  <a:srgbClr val="FF0000"/>
                </a:solidFill>
                <a:latin typeface="Times"/>
                <a:cs typeface="Times"/>
              </a:rPr>
              <a:t>- Dans ce service, je suis indispensable, rien ne peut se faire sans moi </a:t>
            </a:r>
          </a:p>
          <a:p>
            <a:pPr>
              <a:buFontTx/>
              <a:buChar char="-"/>
            </a:pPr>
            <a:r>
              <a:rPr lang="fr-FR" dirty="0">
                <a:solidFill>
                  <a:srgbClr val="FF0000"/>
                </a:solidFill>
                <a:latin typeface="Times"/>
                <a:cs typeface="Times"/>
              </a:rPr>
              <a:t>Ce n’est pas possible, tout le monde m’en veut !</a:t>
            </a:r>
          </a:p>
          <a:p>
            <a:r>
              <a:rPr lang="fr-FR" b="1" i="1" dirty="0">
                <a:latin typeface="Times"/>
                <a:cs typeface="Times"/>
              </a:rPr>
              <a:t>Que répondez-vous ?</a:t>
            </a:r>
            <a:endParaRPr lang="fr-FR" dirty="0">
              <a:solidFill>
                <a:srgbClr val="FF0000"/>
              </a:solidFill>
              <a:latin typeface="Times"/>
              <a:cs typeface="Times"/>
            </a:endParaRPr>
          </a:p>
          <a:p>
            <a:pPr>
              <a:buFontTx/>
              <a:buChar char="-"/>
            </a:pPr>
            <a:endParaRPr lang="fr-FR" dirty="0">
              <a:solidFill>
                <a:srgbClr val="FF0000"/>
              </a:solidFill>
              <a:latin typeface="Times"/>
              <a:cs typeface="Times"/>
            </a:endParaRPr>
          </a:p>
        </p:txBody>
      </p:sp>
      <p:cxnSp>
        <p:nvCxnSpPr>
          <p:cNvPr id="10" name="Connecteur droit avec flèche 9"/>
          <p:cNvCxnSpPr/>
          <p:nvPr/>
        </p:nvCxnSpPr>
        <p:spPr>
          <a:xfrm rot="10800000" flipV="1">
            <a:off x="1483778" y="2286000"/>
            <a:ext cx="2859622" cy="1021224"/>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1" name="Connecteur droit avec flèche 10"/>
          <p:cNvCxnSpPr/>
          <p:nvPr/>
        </p:nvCxnSpPr>
        <p:spPr>
          <a:xfrm rot="10800000">
            <a:off x="1483778" y="4648200"/>
            <a:ext cx="2859622" cy="685800"/>
          </a:xfrm>
          <a:prstGeom prst="straightConnector1">
            <a:avLst/>
          </a:prstGeom>
          <a:ln w="50800">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2" name="Connecteur droit avec flèche 11"/>
          <p:cNvCxnSpPr>
            <a:stCxn id="5" idx="1"/>
          </p:cNvCxnSpPr>
          <p:nvPr/>
        </p:nvCxnSpPr>
        <p:spPr>
          <a:xfrm flipH="1" flipV="1">
            <a:off x="1536542" y="3420703"/>
            <a:ext cx="2806858" cy="826529"/>
          </a:xfrm>
          <a:prstGeom prst="straightConnector1">
            <a:avLst/>
          </a:prstGeom>
          <a:ln w="50800">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2160014" y="972917"/>
            <a:ext cx="5843968" cy="461665"/>
          </a:xfrm>
          <a:prstGeom prst="rect">
            <a:avLst/>
          </a:prstGeom>
        </p:spPr>
        <p:txBody>
          <a:bodyPr wrap="none">
            <a:spAutoFit/>
          </a:bodyPr>
          <a:lstStyle/>
          <a:p>
            <a:pPr algn="ctr"/>
            <a:r>
              <a:rPr lang="fr-FR" sz="2400" b="1" dirty="0">
                <a:latin typeface="Times"/>
                <a:cs typeface="Times"/>
              </a:rPr>
              <a:t>Exemples de tentatives de décontamination</a:t>
            </a:r>
            <a:endParaRPr lang="fr-FR" sz="2400" b="1" dirty="0">
              <a:solidFill>
                <a:srgbClr val="FF0000"/>
              </a:solidFill>
              <a:latin typeface="Times"/>
              <a:cs typeface="Times"/>
            </a:endParaRPr>
          </a:p>
        </p:txBody>
      </p:sp>
      <p:sp>
        <p:nvSpPr>
          <p:cNvPr id="16" name="Rectangle 15"/>
          <p:cNvSpPr/>
          <p:nvPr/>
        </p:nvSpPr>
        <p:spPr>
          <a:xfrm>
            <a:off x="3962400" y="5853645"/>
            <a:ext cx="4572000" cy="369332"/>
          </a:xfrm>
          <a:prstGeom prst="rect">
            <a:avLst/>
          </a:prstGeom>
        </p:spPr>
        <p:txBody>
          <a:bodyPr>
            <a:spAutoFit/>
          </a:bodyPr>
          <a:lstStyle/>
          <a:p>
            <a:r>
              <a:rPr lang="fr-FR" i="1" dirty="0">
                <a:solidFill>
                  <a:srgbClr val="FF0000"/>
                </a:solidFill>
                <a:latin typeface="Times"/>
                <a:cs typeface="Times"/>
              </a:rPr>
              <a:t> </a:t>
            </a:r>
          </a:p>
        </p:txBody>
      </p:sp>
      <p:sp>
        <p:nvSpPr>
          <p:cNvPr id="14" name="Espace réservé du numéro de diapositive 13"/>
          <p:cNvSpPr>
            <a:spLocks noGrp="1"/>
          </p:cNvSpPr>
          <p:nvPr>
            <p:ph type="sldNum" sz="quarter" idx="12"/>
          </p:nvPr>
        </p:nvSpPr>
        <p:spPr/>
        <p:txBody>
          <a:bodyPr/>
          <a:lstStyle/>
          <a:p>
            <a:fld id="{CF4668DC-857F-487D-BFFA-8C0CA5037977}" type="slidenum">
              <a:rPr lang="fr-BE" smtClean="0"/>
              <a:pPr/>
              <a:t>38</a:t>
            </a:fld>
            <a:endParaRPr lang="fr-BE"/>
          </a:p>
        </p:txBody>
      </p:sp>
      <p:sp>
        <p:nvSpPr>
          <p:cNvPr id="15" name="Espace réservé du pied de page 14"/>
          <p:cNvSpPr>
            <a:spLocks noGrp="1"/>
          </p:cNvSpPr>
          <p:nvPr>
            <p:ph type="ftr" sz="quarter" idx="11"/>
          </p:nvPr>
        </p:nvSpPr>
        <p:spPr/>
        <p:txBody>
          <a:bodyPr/>
          <a:lstStyle/>
          <a:p>
            <a:r>
              <a:rPr lang="fr-BE"/>
              <a:t>Monique Lafont Formation Conseil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AT : Les états du moi et le rôle de l’encadrement  </a:t>
            </a:r>
          </a:p>
        </p:txBody>
      </p:sp>
      <p:sp>
        <p:nvSpPr>
          <p:cNvPr id="3" name="Espace réservé du contenu 2"/>
          <p:cNvSpPr>
            <a:spLocks noGrp="1"/>
          </p:cNvSpPr>
          <p:nvPr>
            <p:ph sz="quarter" idx="1"/>
          </p:nvPr>
        </p:nvSpPr>
        <p:spPr>
          <a:noFill/>
          <a:ln>
            <a:solidFill>
              <a:schemeClr val="accent1"/>
            </a:solidFill>
          </a:ln>
        </p:spPr>
        <p:txBody>
          <a:bodyPr>
            <a:normAutofit fontScale="85000" lnSpcReduction="10000"/>
          </a:bodyPr>
          <a:lstStyle/>
          <a:p>
            <a:pPr>
              <a:buNone/>
            </a:pPr>
            <a:r>
              <a:rPr lang="fr-FR" dirty="0"/>
              <a:t>L’analyse transactionnelle permet :</a:t>
            </a:r>
          </a:p>
          <a:p>
            <a:pPr marL="514350" indent="-514350">
              <a:buAutoNum type="arabicPeriod"/>
            </a:pPr>
            <a:r>
              <a:rPr lang="fr-FR" b="1" dirty="0"/>
              <a:t>D’identifier et d’accepter les différents états du moi</a:t>
            </a:r>
          </a:p>
          <a:p>
            <a:pPr marL="514350" indent="-514350">
              <a:buAutoNum type="arabicPeriod"/>
            </a:pPr>
            <a:r>
              <a:rPr lang="fr-FR" b="1" dirty="0"/>
              <a:t>De percevoir les contaminations</a:t>
            </a:r>
          </a:p>
          <a:p>
            <a:pPr marL="514350" indent="-514350">
              <a:buAutoNum type="arabicPeriod"/>
            </a:pPr>
            <a:r>
              <a:rPr lang="fr-FR" b="1" dirty="0"/>
              <a:t>De s’entraîner à décontaminer</a:t>
            </a:r>
          </a:p>
          <a:p>
            <a:pPr marL="514350" indent="-514350">
              <a:buAutoNum type="arabicPeriod"/>
            </a:pPr>
            <a:r>
              <a:rPr lang="fr-FR" b="1" dirty="0"/>
              <a:t>De mettre l’adulte au contrôle</a:t>
            </a:r>
          </a:p>
          <a:p>
            <a:pPr marL="514350" indent="-514350">
              <a:buAutoNum type="arabicPeriod"/>
            </a:pPr>
            <a:r>
              <a:rPr lang="fr-FR" b="1" dirty="0"/>
              <a:t>D’augmenter la compétence interne et externe de l’adulte</a:t>
            </a:r>
          </a:p>
          <a:p>
            <a:pPr marL="514350" indent="-514350">
              <a:buAutoNum type="arabicPeriod"/>
            </a:pPr>
            <a:r>
              <a:rPr lang="fr-FR" b="1" dirty="0"/>
              <a:t>De mettre chaque état du moi au service de la personne intégrale</a:t>
            </a:r>
          </a:p>
          <a:p>
            <a:pPr marL="514350" indent="-514350">
              <a:buAutoNum type="arabicPeriod"/>
            </a:pPr>
            <a:endParaRPr lang="fr-FR" dirty="0"/>
          </a:p>
          <a:p>
            <a:pPr marL="514350" indent="-514350" algn="just">
              <a:buNone/>
            </a:pPr>
            <a:r>
              <a:rPr lang="fr-FR" dirty="0"/>
              <a:t>	</a:t>
            </a:r>
            <a:r>
              <a:rPr lang="fr-FR" sz="2800" b="1" i="1" dirty="0"/>
              <a:t>En entreprise l’encadrement sera d’autant plus efficace qu’il prendra en compte les 3 état du moi sous peine d’engendrer contradictions, frustrations et conflits </a:t>
            </a:r>
          </a:p>
        </p:txBody>
      </p:sp>
      <p:sp>
        <p:nvSpPr>
          <p:cNvPr id="5" name="Rectangle 4"/>
          <p:cNvSpPr/>
          <p:nvPr/>
        </p:nvSpPr>
        <p:spPr>
          <a:xfrm>
            <a:off x="1115616" y="4293096"/>
            <a:ext cx="7776864" cy="172819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39</a:t>
            </a:fld>
            <a:endParaRPr lang="fr-BE"/>
          </a:p>
        </p:txBody>
      </p:sp>
      <p:sp>
        <p:nvSpPr>
          <p:cNvPr id="7" name="Espace réservé du pied de page 6"/>
          <p:cNvSpPr>
            <a:spLocks noGrp="1"/>
          </p:cNvSpPr>
          <p:nvPr>
            <p:ph type="ftr" sz="quarter" idx="11"/>
          </p:nvPr>
        </p:nvSpPr>
        <p:spPr/>
        <p:txBody>
          <a:bodyPr/>
          <a:lstStyle/>
          <a:p>
            <a:r>
              <a:rPr lang="fr-BE"/>
              <a:t>Monique Lafont Formation Conseil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a:t>1. Apports des théories de l’information : enjeux et limites</a:t>
            </a:r>
            <a:br>
              <a:rPr lang="fr-FR" sz="2400" b="1" dirty="0"/>
            </a:br>
            <a:r>
              <a:rPr lang="fr-FR" sz="2000" b="1" i="1" dirty="0"/>
              <a:t>suite</a:t>
            </a:r>
            <a:r>
              <a:rPr lang="fr-FR" sz="2400" b="1" dirty="0"/>
              <a:t>…</a:t>
            </a:r>
          </a:p>
        </p:txBody>
      </p:sp>
      <p:sp>
        <p:nvSpPr>
          <p:cNvPr id="4" name="Espace réservé du contenu 3"/>
          <p:cNvSpPr>
            <a:spLocks noGrp="1"/>
          </p:cNvSpPr>
          <p:nvPr>
            <p:ph sz="quarter" idx="1"/>
          </p:nvPr>
        </p:nvSpPr>
        <p:spPr>
          <a:xfrm>
            <a:off x="395536" y="5301208"/>
            <a:ext cx="129614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fr-FR" sz="1800" dirty="0"/>
              <a:t>Emetteur</a:t>
            </a:r>
          </a:p>
        </p:txBody>
      </p:sp>
      <p:sp>
        <p:nvSpPr>
          <p:cNvPr id="5" name="Rectangle 4"/>
          <p:cNvSpPr/>
          <p:nvPr/>
        </p:nvSpPr>
        <p:spPr>
          <a:xfrm>
            <a:off x="2051720" y="5301208"/>
            <a:ext cx="122413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Encodage</a:t>
            </a:r>
          </a:p>
        </p:txBody>
      </p:sp>
      <p:sp>
        <p:nvSpPr>
          <p:cNvPr id="6" name="Rectangle 5"/>
          <p:cNvSpPr/>
          <p:nvPr/>
        </p:nvSpPr>
        <p:spPr>
          <a:xfrm>
            <a:off x="3563888" y="5301208"/>
            <a:ext cx="1152128" cy="872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Message</a:t>
            </a:r>
          </a:p>
        </p:txBody>
      </p:sp>
      <p:sp>
        <p:nvSpPr>
          <p:cNvPr id="7" name="Rectangle 6"/>
          <p:cNvSpPr/>
          <p:nvPr/>
        </p:nvSpPr>
        <p:spPr>
          <a:xfrm flipH="1">
            <a:off x="5076056" y="5229200"/>
            <a:ext cx="1359768"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Décodage</a:t>
            </a:r>
          </a:p>
        </p:txBody>
      </p:sp>
      <p:sp>
        <p:nvSpPr>
          <p:cNvPr id="8" name="Rectangle 7"/>
          <p:cNvSpPr/>
          <p:nvPr/>
        </p:nvSpPr>
        <p:spPr>
          <a:xfrm flipH="1">
            <a:off x="6804248" y="5229200"/>
            <a:ext cx="1512168"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Récepteur</a:t>
            </a:r>
          </a:p>
        </p:txBody>
      </p:sp>
      <p:cxnSp>
        <p:nvCxnSpPr>
          <p:cNvPr id="13" name="Connecteur droit 12"/>
          <p:cNvCxnSpPr/>
          <p:nvPr/>
        </p:nvCxnSpPr>
        <p:spPr>
          <a:xfrm>
            <a:off x="1691680" y="5733256"/>
            <a:ext cx="57606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a:off x="3131840" y="5733256"/>
            <a:ext cx="36004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Connecteur droit 26"/>
          <p:cNvCxnSpPr>
            <a:stCxn id="6" idx="3"/>
          </p:cNvCxnSpPr>
          <p:nvPr/>
        </p:nvCxnSpPr>
        <p:spPr>
          <a:xfrm flipV="1">
            <a:off x="4716016" y="5733256"/>
            <a:ext cx="360040" cy="41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Connecteur droit 32"/>
          <p:cNvCxnSpPr>
            <a:stCxn id="7" idx="1"/>
            <a:endCxn id="8" idx="3"/>
          </p:cNvCxnSpPr>
          <p:nvPr/>
        </p:nvCxnSpPr>
        <p:spPr>
          <a:xfrm>
            <a:off x="6435824" y="5697252"/>
            <a:ext cx="36842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179512" y="1412776"/>
            <a:ext cx="8064896" cy="5040560"/>
          </a:xfrm>
          <a:prstGeom prst="rect">
            <a:avLst/>
          </a:prstGeom>
        </p:spPr>
        <p:txBody>
          <a:bodyPr wrap="square">
            <a:spAutoFit/>
          </a:bodyPr>
          <a:lstStyle/>
          <a:p>
            <a:pPr>
              <a:buFont typeface="Arial" pitchFamily="34" charset="0"/>
              <a:buChar char="•"/>
            </a:pPr>
            <a:r>
              <a:rPr lang="fr-FR" sz="2400" b="1" i="1" dirty="0"/>
              <a:t>Schéma de C. Shannon (1950</a:t>
            </a:r>
            <a:r>
              <a:rPr lang="fr-FR" sz="2000" b="1" i="1" dirty="0"/>
              <a:t>) ingénieur électricien et mathématicien américain </a:t>
            </a:r>
            <a:endParaRPr lang="fr-FR" sz="2000" dirty="0"/>
          </a:p>
          <a:p>
            <a:pPr>
              <a:buFont typeface="Arial" pitchFamily="34" charset="0"/>
              <a:buChar char="•"/>
            </a:pPr>
            <a:r>
              <a:rPr lang="fr-FR" sz="2000" dirty="0"/>
              <a:t>Mise en forme de la théorie contemporaine de l’information  par </a:t>
            </a:r>
            <a:r>
              <a:rPr lang="fr-FR" sz="2000" b="1" dirty="0"/>
              <a:t>l’analyse mathématique de la transformation des signaux </a:t>
            </a:r>
            <a:r>
              <a:rPr lang="fr-FR" sz="2000" dirty="0"/>
              <a:t>: la chaîne comprend une source d’information, un émetteur qui transforme le signal en code, (voix en impulsions électriques dans un téléphone), un canal de transmission, un récepteur qui décode les signaux et se trouve être le destinataire du message </a:t>
            </a:r>
          </a:p>
          <a:p>
            <a:endParaRPr lang="fr-FR" sz="2000" dirty="0"/>
          </a:p>
          <a:p>
            <a:pPr>
              <a:buFont typeface="Arial" pitchFamily="34" charset="0"/>
              <a:buChar char="•"/>
            </a:pPr>
            <a:r>
              <a:rPr lang="fr-FR" sz="2000" b="1" i="1" dirty="0"/>
              <a:t>Son intérêt </a:t>
            </a:r>
            <a:r>
              <a:rPr lang="fr-FR" sz="2000" dirty="0"/>
              <a:t>: Ce modèle est devenu une matrice de référence pour les sciences de la communication </a:t>
            </a:r>
          </a:p>
          <a:p>
            <a:endParaRPr lang="fr-FR" dirty="0"/>
          </a:p>
          <a:p>
            <a:endParaRPr lang="fr-FR" dirty="0"/>
          </a:p>
          <a:p>
            <a:endParaRPr lang="fr-FR" dirty="0"/>
          </a:p>
          <a:p>
            <a:endParaRPr lang="fr-FR" dirty="0"/>
          </a:p>
          <a:p>
            <a:endParaRPr lang="fr-FR" dirty="0"/>
          </a:p>
          <a:p>
            <a:pPr>
              <a:buFont typeface="Arial" pitchFamily="34" charset="0"/>
              <a:buChar char="•"/>
            </a:pPr>
            <a:endParaRPr lang="fr-FR" dirty="0"/>
          </a:p>
        </p:txBody>
      </p:sp>
      <p:sp>
        <p:nvSpPr>
          <p:cNvPr id="14" name="Espace réservé du numéro de diapositive 13"/>
          <p:cNvSpPr>
            <a:spLocks noGrp="1"/>
          </p:cNvSpPr>
          <p:nvPr>
            <p:ph type="sldNum" sz="quarter" idx="12"/>
          </p:nvPr>
        </p:nvSpPr>
        <p:spPr/>
        <p:txBody>
          <a:bodyPr/>
          <a:lstStyle/>
          <a:p>
            <a:fld id="{CF4668DC-857F-487D-BFFA-8C0CA5037977}" type="slidenum">
              <a:rPr lang="fr-BE" smtClean="0"/>
              <a:pPr/>
              <a:t>4</a:t>
            </a:fld>
            <a:endParaRPr lang="fr-BE"/>
          </a:p>
        </p:txBody>
      </p:sp>
      <p:sp>
        <p:nvSpPr>
          <p:cNvPr id="15" name="Espace réservé du pied de page 14"/>
          <p:cNvSpPr>
            <a:spLocks noGrp="1"/>
          </p:cNvSpPr>
          <p:nvPr>
            <p:ph type="ftr" sz="quarter" idx="11"/>
          </p:nvPr>
        </p:nvSpPr>
        <p:spPr/>
        <p:txBody>
          <a:bodyPr/>
          <a:lstStyle/>
          <a:p>
            <a:r>
              <a:rPr lang="fr-BE"/>
              <a:t>Monique Lafont Formation Conseil</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28602" y="342900"/>
            <a:ext cx="8686798" cy="533400"/>
          </a:xfrm>
          <a:prstGeom prst="rect">
            <a:avLst/>
          </a:prstGeom>
        </p:spPr>
        <p:txBody>
          <a:bodyPr bIns="9144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a:ln>
                  <a:noFill/>
                </a:ln>
                <a:solidFill>
                  <a:schemeClr val="tx2"/>
                </a:solidFill>
                <a:effectLst/>
                <a:uLnTx/>
                <a:uFillTx/>
                <a:latin typeface="Times"/>
                <a:ea typeface="+mj-ea"/>
                <a:cs typeface="+mj-cs"/>
              </a:rPr>
              <a:t>AT : Les </a:t>
            </a:r>
            <a:r>
              <a:rPr kumimoji="0" lang="fr-FR" sz="2800" b="1" i="0" u="none" strike="noStrike" kern="1200" cap="none" spc="0" normalizeH="0" baseline="0" noProof="0" dirty="0" err="1">
                <a:ln>
                  <a:noFill/>
                </a:ln>
                <a:solidFill>
                  <a:schemeClr val="tx2"/>
                </a:solidFill>
                <a:effectLst/>
                <a:uLnTx/>
                <a:uFillTx/>
                <a:latin typeface="Times"/>
                <a:ea typeface="+mj-ea"/>
                <a:cs typeface="+mj-cs"/>
              </a:rPr>
              <a:t>Strokes</a:t>
            </a:r>
            <a:endParaRPr kumimoji="0" lang="fr-FR"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Rectangle 4"/>
          <p:cNvSpPr/>
          <p:nvPr/>
        </p:nvSpPr>
        <p:spPr>
          <a:xfrm>
            <a:off x="512125" y="1679872"/>
            <a:ext cx="8306675" cy="4154984"/>
          </a:xfrm>
          <a:prstGeom prst="rect">
            <a:avLst/>
          </a:prstGeom>
        </p:spPr>
        <p:txBody>
          <a:bodyPr wrap="square">
            <a:spAutoFit/>
          </a:bodyPr>
          <a:lstStyle/>
          <a:p>
            <a:pPr algn="ctr"/>
            <a:r>
              <a:rPr lang="fr-FR" sz="2400" dirty="0">
                <a:latin typeface="Times"/>
                <a:ea typeface="Times"/>
                <a:cs typeface="Times"/>
              </a:rPr>
              <a:t>Les </a:t>
            </a:r>
            <a:r>
              <a:rPr lang="fr-FR" sz="2400" b="1" i="1" dirty="0" err="1">
                <a:latin typeface="Times"/>
                <a:ea typeface="Times"/>
                <a:cs typeface="Times"/>
              </a:rPr>
              <a:t>strokes</a:t>
            </a:r>
            <a:r>
              <a:rPr lang="fr-FR" sz="2400" dirty="0">
                <a:latin typeface="Times"/>
                <a:ea typeface="Times"/>
                <a:cs typeface="Times"/>
              </a:rPr>
              <a:t> </a:t>
            </a:r>
            <a:r>
              <a:rPr lang="fr-FR" sz="2400" b="1" dirty="0">
                <a:latin typeface="Times"/>
                <a:ea typeface="Times"/>
                <a:cs typeface="Times"/>
              </a:rPr>
              <a:t>sont des signes de reconnaissance de l’existence et de la valeur d’une personne</a:t>
            </a:r>
            <a:r>
              <a:rPr lang="fr-FR" sz="2400" dirty="0">
                <a:latin typeface="Times"/>
                <a:ea typeface="Times"/>
                <a:cs typeface="Times"/>
              </a:rPr>
              <a:t>.</a:t>
            </a:r>
          </a:p>
          <a:p>
            <a:pPr algn="ctr"/>
            <a:r>
              <a:rPr lang="fr-FR" sz="2400" dirty="0">
                <a:latin typeface="Times"/>
                <a:ea typeface="Times"/>
                <a:cs typeface="Times"/>
              </a:rPr>
              <a:t>Ils peuvent être </a:t>
            </a:r>
            <a:r>
              <a:rPr lang="fr-FR" sz="2400" b="1" dirty="0">
                <a:latin typeface="Times"/>
                <a:ea typeface="Times"/>
                <a:cs typeface="Times"/>
              </a:rPr>
              <a:t>positifs </a:t>
            </a:r>
            <a:r>
              <a:rPr lang="fr-FR" sz="2400" dirty="0">
                <a:latin typeface="Times"/>
                <a:ea typeface="Times"/>
                <a:cs typeface="Times"/>
              </a:rPr>
              <a:t>(on dit alors “caresses”) ou </a:t>
            </a:r>
            <a:r>
              <a:rPr lang="fr-FR" sz="2400" b="1" dirty="0">
                <a:latin typeface="Times"/>
                <a:ea typeface="Times"/>
                <a:cs typeface="Times"/>
              </a:rPr>
              <a:t>négatifs</a:t>
            </a:r>
            <a:r>
              <a:rPr lang="fr-FR" sz="2400" dirty="0">
                <a:latin typeface="Times"/>
                <a:ea typeface="Times"/>
                <a:cs typeface="Times"/>
              </a:rPr>
              <a:t> (on parle alors de “coups de pied”).</a:t>
            </a:r>
          </a:p>
          <a:p>
            <a:pPr algn="ctr"/>
            <a:endParaRPr lang="fr-FR" sz="2400" dirty="0">
              <a:latin typeface="Times"/>
              <a:ea typeface="Times"/>
              <a:cs typeface="Times"/>
            </a:endParaRPr>
          </a:p>
          <a:p>
            <a:pPr algn="ctr"/>
            <a:r>
              <a:rPr lang="fr-FR" sz="2400" b="1" dirty="0">
                <a:latin typeface="Times"/>
                <a:ea typeface="Times"/>
                <a:cs typeface="Times"/>
              </a:rPr>
              <a:t>Ces signes semblent vitaux pour l’être humain </a:t>
            </a:r>
            <a:r>
              <a:rPr lang="fr-FR" sz="2400" dirty="0">
                <a:latin typeface="Times"/>
                <a:ea typeface="Times"/>
                <a:cs typeface="Times"/>
              </a:rPr>
              <a:t>car leur absence provoque un manque de stimulus qui peut mener à la dépression…</a:t>
            </a:r>
          </a:p>
          <a:p>
            <a:pPr algn="ctr"/>
            <a:endParaRPr lang="fr-FR" sz="2400" dirty="0">
              <a:latin typeface="Times"/>
              <a:ea typeface="Times"/>
              <a:cs typeface="Times"/>
            </a:endParaRPr>
          </a:p>
          <a:p>
            <a:pPr algn="ctr"/>
            <a:r>
              <a:rPr lang="fr-FR" sz="2400" i="1" dirty="0">
                <a:latin typeface="Times"/>
                <a:ea typeface="Times"/>
                <a:cs typeface="Times"/>
              </a:rPr>
              <a:t>« Mieux vaut recevoir des “coups de pieds” que ne rien recevoir du tout »</a:t>
            </a:r>
            <a:endParaRPr lang="fr-FR" sz="2400" i="1" dirty="0">
              <a:latin typeface="Times"/>
              <a:cs typeface="Times"/>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40</a:t>
            </a:fld>
            <a:endParaRPr lang="fr-BE"/>
          </a:p>
        </p:txBody>
      </p:sp>
      <p:sp>
        <p:nvSpPr>
          <p:cNvPr id="7" name="Espace réservé du pied de page 6"/>
          <p:cNvSpPr>
            <a:spLocks noGrp="1"/>
          </p:cNvSpPr>
          <p:nvPr>
            <p:ph type="ftr" sz="quarter" idx="11"/>
          </p:nvPr>
        </p:nvSpPr>
        <p:spPr/>
        <p:txBody>
          <a:bodyPr/>
          <a:lstStyle/>
          <a:p>
            <a:r>
              <a:rPr lang="fr-BE"/>
              <a:t>Monique Lafont Formation Conseil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322921" y="304800"/>
            <a:ext cx="6498158" cy="685801"/>
          </a:xfrm>
          <a:prstGeom prst="rect">
            <a:avLst/>
          </a:prstGeom>
        </p:spPr>
        <p:txBody>
          <a:bodyPr bIns="9144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a:ln>
                  <a:noFill/>
                </a:ln>
                <a:solidFill>
                  <a:schemeClr val="tx2"/>
                </a:solidFill>
                <a:effectLst/>
                <a:uLnTx/>
                <a:uFillTx/>
                <a:latin typeface="+mj-lt"/>
                <a:ea typeface="+mj-ea"/>
                <a:cs typeface="+mj-cs"/>
              </a:rPr>
              <a:t>A.T : Le triangle dramatique</a:t>
            </a:r>
          </a:p>
        </p:txBody>
      </p:sp>
      <p:sp>
        <p:nvSpPr>
          <p:cNvPr id="5" name="Sous-titre 2"/>
          <p:cNvSpPr txBox="1">
            <a:spLocks/>
          </p:cNvSpPr>
          <p:nvPr/>
        </p:nvSpPr>
        <p:spPr>
          <a:xfrm>
            <a:off x="457200" y="1219200"/>
            <a:ext cx="8229600" cy="5257799"/>
          </a:xfrm>
          <a:prstGeom prst="rect">
            <a:avLst/>
          </a:prstGeom>
          <a:ln>
            <a:solidFill>
              <a:schemeClr val="tx1"/>
            </a:solidFill>
          </a:ln>
        </p:spPr>
        <p:txBody>
          <a:bodyPr vert="horz">
            <a:no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fr-FR" sz="2400" b="0" i="0" u="none" strike="noStrike" kern="1200" cap="none" spc="0" normalizeH="0" baseline="0" noProof="0" dirty="0">
                <a:ln>
                  <a:noFill/>
                </a:ln>
                <a:solidFill>
                  <a:schemeClr val="tx1"/>
                </a:solidFill>
                <a:effectLst/>
                <a:uLnTx/>
                <a:uFillTx/>
                <a:latin typeface="Times"/>
                <a:ea typeface="+mn-ea"/>
                <a:cs typeface="Times"/>
              </a:rPr>
              <a:t>Le </a:t>
            </a:r>
            <a:r>
              <a:rPr kumimoji="0" lang="fr-FR" sz="2400" b="1" i="0" u="none" strike="noStrike" kern="1200" cap="none" spc="0" normalizeH="0" baseline="0" noProof="0" dirty="0">
                <a:ln>
                  <a:noFill/>
                </a:ln>
                <a:solidFill>
                  <a:schemeClr val="tx1"/>
                </a:solidFill>
                <a:effectLst/>
                <a:uLnTx/>
                <a:uFillTx/>
                <a:latin typeface="Times"/>
                <a:ea typeface="+mn-ea"/>
                <a:cs typeface="Times"/>
              </a:rPr>
              <a:t>Triangle dramatique (PVS)</a:t>
            </a:r>
            <a:r>
              <a:rPr kumimoji="0" lang="fr-FR" sz="2400" b="0" i="0" u="none" strike="noStrike" kern="1200" cap="none" spc="0" normalizeH="0" baseline="0" noProof="0" dirty="0">
                <a:ln>
                  <a:noFill/>
                </a:ln>
                <a:solidFill>
                  <a:schemeClr val="tx1"/>
                </a:solidFill>
                <a:effectLst/>
                <a:uLnTx/>
                <a:uFillTx/>
                <a:latin typeface="Times"/>
                <a:ea typeface="+mn-ea"/>
                <a:cs typeface="Times"/>
              </a:rPr>
              <a:t>, ou </a:t>
            </a:r>
            <a:r>
              <a:rPr kumimoji="0" lang="fr-FR" sz="2400" b="1" i="0" u="none" strike="noStrike" kern="1200" cap="none" spc="0" normalizeH="0" baseline="0" noProof="0" dirty="0">
                <a:ln>
                  <a:noFill/>
                </a:ln>
                <a:solidFill>
                  <a:schemeClr val="tx1"/>
                </a:solidFill>
                <a:effectLst/>
                <a:uLnTx/>
                <a:uFillTx/>
                <a:latin typeface="Times"/>
                <a:ea typeface="+mn-ea"/>
                <a:cs typeface="Times"/>
              </a:rPr>
              <a:t>Triangle de Stephen  </a:t>
            </a:r>
            <a:r>
              <a:rPr kumimoji="0" lang="fr-FR" sz="2400" b="1" i="0" u="none" strike="noStrike" kern="1200" cap="none" spc="0" normalizeH="0" baseline="0" noProof="0" dirty="0" err="1">
                <a:ln>
                  <a:noFill/>
                </a:ln>
                <a:solidFill>
                  <a:schemeClr val="tx1"/>
                </a:solidFill>
                <a:effectLst/>
                <a:uLnTx/>
                <a:uFillTx/>
                <a:latin typeface="Times"/>
                <a:ea typeface="+mn-ea"/>
                <a:cs typeface="Times"/>
              </a:rPr>
              <a:t>Karpman</a:t>
            </a:r>
            <a:r>
              <a:rPr lang="fr-FR" sz="2400" dirty="0">
                <a:latin typeface="Times"/>
                <a:cs typeface="Times"/>
              </a:rPr>
              <a:t> (</a:t>
            </a:r>
            <a:r>
              <a:rPr kumimoji="0" lang="fr-FR" sz="2400" b="0" i="0" u="none" strike="noStrike" kern="1200" cap="none" spc="0" normalizeH="0" baseline="0" noProof="0" dirty="0">
                <a:ln>
                  <a:noFill/>
                </a:ln>
                <a:solidFill>
                  <a:schemeClr val="tx1"/>
                </a:solidFill>
                <a:effectLst/>
                <a:uLnTx/>
                <a:uFillTx/>
                <a:latin typeface="Times"/>
                <a:ea typeface="+mn-ea"/>
                <a:cs typeface="Times"/>
              </a:rPr>
              <a:t>1968) est un concept spécifique à l’analyse transactionnelle </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fr-FR" sz="2400" b="0" i="0" u="none" strike="noStrike" kern="1200" cap="none" spc="0" normalizeH="0" baseline="0" noProof="0" dirty="0">
                <a:ln>
                  <a:noFill/>
                </a:ln>
                <a:solidFill>
                  <a:schemeClr val="tx1"/>
                </a:solidFill>
                <a:effectLst/>
                <a:uLnTx/>
                <a:uFillTx/>
                <a:latin typeface="Times"/>
                <a:ea typeface="+mn-ea"/>
                <a:cs typeface="Times"/>
              </a:rPr>
              <a:t>Il met en évidence un scénario relationnel typique entre trois types de rôle :</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fr-FR" sz="2400" b="1" i="0" u="none" strike="noStrike" kern="1200" cap="none" spc="0" normalizeH="0" baseline="0" noProof="0" dirty="0">
                <a:ln>
                  <a:noFill/>
                </a:ln>
                <a:solidFill>
                  <a:schemeClr val="tx1"/>
                </a:solidFill>
                <a:effectLst/>
                <a:uLnTx/>
                <a:uFillTx/>
                <a:latin typeface="Times"/>
                <a:ea typeface="+mn-ea"/>
                <a:cs typeface="Times"/>
              </a:rPr>
              <a:t>Victime, Sauveur, Persécuteur</a:t>
            </a:r>
            <a:r>
              <a:rPr kumimoji="0" lang="fr-FR" sz="2400" b="0" i="0" u="none" strike="noStrike" kern="1200" cap="none" spc="0" normalizeH="0" baseline="0" noProof="0" dirty="0">
                <a:ln>
                  <a:noFill/>
                </a:ln>
                <a:solidFill>
                  <a:schemeClr val="tx1"/>
                </a:solidFill>
                <a:effectLst/>
                <a:uLnTx/>
                <a:uFillTx/>
                <a:latin typeface="Times"/>
                <a:ea typeface="+mn-ea"/>
                <a:cs typeface="Times"/>
              </a:rPr>
              <a:t>.</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Arial" pitchFamily="34" charset="0"/>
              <a:buChar char="•"/>
              <a:tabLst/>
              <a:defRPr/>
            </a:pPr>
            <a:r>
              <a:rPr kumimoji="0" lang="fr-FR" sz="2400" b="1" i="0" u="none" strike="noStrike" kern="1200" cap="none" spc="0" normalizeH="0" baseline="0" noProof="0" dirty="0">
                <a:ln>
                  <a:noFill/>
                </a:ln>
                <a:solidFill>
                  <a:schemeClr val="tx1"/>
                </a:solidFill>
                <a:effectLst/>
                <a:uLnTx/>
                <a:uFillTx/>
                <a:latin typeface="Times"/>
                <a:ea typeface="+mn-ea"/>
                <a:cs typeface="Times"/>
              </a:rPr>
              <a:t>Ces rôles étant symboliques</a:t>
            </a:r>
            <a:r>
              <a:rPr kumimoji="0" lang="fr-FR" sz="2400" b="0" i="0" u="none" strike="noStrike" kern="1200" cap="none" spc="0" normalizeH="0" baseline="0" noProof="0" dirty="0">
                <a:ln>
                  <a:noFill/>
                </a:ln>
                <a:solidFill>
                  <a:schemeClr val="tx1"/>
                </a:solidFill>
                <a:effectLst/>
                <a:uLnTx/>
                <a:uFillTx/>
                <a:latin typeface="Times"/>
                <a:ea typeface="+mn-ea"/>
                <a:cs typeface="Times"/>
              </a:rPr>
              <a:t>, une même personne peut, éventuellement et à plusieurs reprises, au cours de la transaction, changer plusieurs fois de rôle.</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Arial" pitchFamily="34" charset="0"/>
              <a:buChar char="•"/>
              <a:tabLst/>
              <a:defRPr/>
            </a:pPr>
            <a:r>
              <a:rPr kumimoji="0" lang="fr-FR" sz="2400" b="0" i="0" u="none" strike="noStrike" kern="1200" cap="none" spc="0" normalizeH="0" baseline="0" noProof="0" dirty="0">
                <a:ln>
                  <a:noFill/>
                </a:ln>
                <a:solidFill>
                  <a:schemeClr val="tx1"/>
                </a:solidFill>
                <a:effectLst/>
                <a:uLnTx/>
                <a:uFillTx/>
                <a:latin typeface="Times"/>
                <a:ea typeface="+mn-ea"/>
                <a:cs typeface="Times"/>
              </a:rPr>
              <a:t>Cette schématisation tend à exprimer que si une personne utilise un de ces rôles (par exemple la </a:t>
            </a:r>
            <a:r>
              <a:rPr kumimoji="0" lang="fr-FR" sz="2400" b="1" i="0" u="none" strike="noStrike" kern="1200" cap="none" spc="0" normalizeH="0" baseline="0" noProof="0" dirty="0">
                <a:ln>
                  <a:noFill/>
                </a:ln>
                <a:solidFill>
                  <a:schemeClr val="tx1"/>
                </a:solidFill>
                <a:effectLst/>
                <a:uLnTx/>
                <a:uFillTx/>
                <a:latin typeface="Times"/>
                <a:ea typeface="+mn-ea"/>
                <a:cs typeface="Times"/>
              </a:rPr>
              <a:t>Victime</a:t>
            </a:r>
            <a:r>
              <a:rPr kumimoji="0" lang="fr-FR" sz="2400" b="0" i="0" u="none" strike="noStrike" kern="1200" cap="none" spc="0" normalizeH="0" baseline="0" noProof="0" dirty="0">
                <a:ln>
                  <a:noFill/>
                </a:ln>
                <a:solidFill>
                  <a:schemeClr val="tx1"/>
                </a:solidFill>
                <a:effectLst/>
                <a:uLnTx/>
                <a:uFillTx/>
                <a:latin typeface="Times"/>
                <a:ea typeface="+mn-ea"/>
                <a:cs typeface="Times"/>
              </a:rPr>
              <a:t>), elle entraîne l'autre à jouer un rôle complémentaire (le </a:t>
            </a:r>
            <a:r>
              <a:rPr kumimoji="0" lang="fr-FR" sz="2400" b="1" i="0" u="none" strike="noStrike" kern="1200" cap="none" spc="0" normalizeH="0" baseline="0" noProof="0" dirty="0">
                <a:ln>
                  <a:noFill/>
                </a:ln>
                <a:solidFill>
                  <a:schemeClr val="tx1"/>
                </a:solidFill>
                <a:effectLst/>
                <a:uLnTx/>
                <a:uFillTx/>
                <a:latin typeface="Times"/>
                <a:ea typeface="+mn-ea"/>
                <a:cs typeface="Times"/>
              </a:rPr>
              <a:t>Sauveur</a:t>
            </a:r>
            <a:r>
              <a:rPr kumimoji="0" lang="fr-FR" sz="2400" b="0" i="0" u="none" strike="noStrike" kern="1200" cap="none" spc="0" normalizeH="0" baseline="0" noProof="0" dirty="0">
                <a:ln>
                  <a:noFill/>
                </a:ln>
                <a:solidFill>
                  <a:schemeClr val="tx1"/>
                </a:solidFill>
                <a:effectLst/>
                <a:uLnTx/>
                <a:uFillTx/>
                <a:latin typeface="Times"/>
                <a:ea typeface="+mn-ea"/>
                <a:cs typeface="Times"/>
              </a:rPr>
              <a:t> ou le </a:t>
            </a:r>
            <a:r>
              <a:rPr kumimoji="0" lang="fr-FR" sz="2400" b="1" i="0" u="none" strike="noStrike" kern="1200" cap="none" spc="0" normalizeH="0" baseline="0" noProof="0" dirty="0">
                <a:ln>
                  <a:noFill/>
                </a:ln>
                <a:solidFill>
                  <a:schemeClr val="tx1"/>
                </a:solidFill>
                <a:effectLst/>
                <a:uLnTx/>
                <a:uFillTx/>
                <a:latin typeface="Times"/>
                <a:ea typeface="+mn-ea"/>
                <a:cs typeface="Times"/>
              </a:rPr>
              <a:t>Persécuteur</a:t>
            </a:r>
            <a:r>
              <a:rPr kumimoji="0" lang="fr-FR" sz="2400" b="0" i="0" u="none" strike="noStrike" kern="1200" cap="none" spc="0" normalizeH="0" baseline="0" noProof="0" dirty="0">
                <a:ln>
                  <a:noFill/>
                </a:ln>
                <a:solidFill>
                  <a:schemeClr val="tx1"/>
                </a:solidFill>
                <a:effectLst/>
                <a:uLnTx/>
                <a:uFillTx/>
                <a:latin typeface="Times"/>
                <a:ea typeface="+mn-ea"/>
                <a:cs typeface="Times"/>
              </a:rPr>
              <a:t>).</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41</a:t>
            </a:fld>
            <a:endParaRPr lang="fr-BE"/>
          </a:p>
        </p:txBody>
      </p:sp>
      <p:sp>
        <p:nvSpPr>
          <p:cNvPr id="7" name="Espace réservé du pied de page 6"/>
          <p:cNvSpPr>
            <a:spLocks noGrp="1"/>
          </p:cNvSpPr>
          <p:nvPr>
            <p:ph type="ftr" sz="quarter" idx="11"/>
          </p:nvPr>
        </p:nvSpPr>
        <p:spPr/>
        <p:txBody>
          <a:bodyPr/>
          <a:lstStyle/>
          <a:p>
            <a:r>
              <a:rPr lang="fr-BE"/>
              <a:t>Monique Lafont Formation Conseil</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381000" y="381000"/>
            <a:ext cx="8042276" cy="685800"/>
          </a:xfrm>
          <a:prstGeom prst="rect">
            <a:avLst/>
          </a:prstGeom>
        </p:spPr>
        <p:txBody>
          <a:bodyPr bIns="9144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a:ln>
                  <a:noFill/>
                </a:ln>
                <a:solidFill>
                  <a:schemeClr val="tx2"/>
                </a:solidFill>
                <a:effectLst/>
                <a:uLnTx/>
                <a:uFillTx/>
                <a:latin typeface="+mj-lt"/>
                <a:ea typeface="+mj-ea"/>
                <a:cs typeface="+mj-cs"/>
              </a:rPr>
              <a:t>A.T : Les phrases typiques au cours d’un Jeu</a:t>
            </a:r>
            <a:endParaRPr kumimoji="0" lang="fr-FR" sz="28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Rectangle 4"/>
          <p:cNvSpPr/>
          <p:nvPr/>
        </p:nvSpPr>
        <p:spPr>
          <a:xfrm>
            <a:off x="914399" y="1295401"/>
            <a:ext cx="6629401" cy="1692771"/>
          </a:xfrm>
          <a:prstGeom prst="rect">
            <a:avLst/>
          </a:prstGeom>
        </p:spPr>
        <p:txBody>
          <a:bodyPr wrap="square">
            <a:spAutoFit/>
          </a:bodyPr>
          <a:lstStyle/>
          <a:p>
            <a:r>
              <a:rPr lang="fr-FR" sz="2400" b="1" dirty="0">
                <a:solidFill>
                  <a:srgbClr val="FF0000"/>
                </a:solidFill>
                <a:latin typeface="Times"/>
                <a:cs typeface="Times"/>
              </a:rPr>
              <a:t>Victime :</a:t>
            </a:r>
          </a:p>
          <a:p>
            <a:pPr algn="ctr"/>
            <a:r>
              <a:rPr lang="fr-FR" sz="2000" dirty="0">
                <a:solidFill>
                  <a:srgbClr val="FF0000"/>
                </a:solidFill>
                <a:latin typeface="Times"/>
                <a:cs typeface="Times"/>
              </a:rPr>
              <a:t>«</a:t>
            </a:r>
            <a:r>
              <a:rPr lang="fr-FR" sz="2000" i="1" dirty="0">
                <a:solidFill>
                  <a:srgbClr val="FF0000"/>
                </a:solidFill>
                <a:latin typeface="Times"/>
                <a:cs typeface="Times"/>
              </a:rPr>
              <a:t> Je suis débordé de travail… »</a:t>
            </a:r>
          </a:p>
          <a:p>
            <a:pPr algn="ctr"/>
            <a:r>
              <a:rPr lang="fr-FR" sz="2000" i="1" dirty="0">
                <a:solidFill>
                  <a:srgbClr val="FF0000"/>
                </a:solidFill>
                <a:latin typeface="Times"/>
                <a:cs typeface="Times"/>
              </a:rPr>
              <a:t>« Je suis incapable de m’en sortir… »</a:t>
            </a:r>
          </a:p>
          <a:p>
            <a:pPr algn="ctr"/>
            <a:r>
              <a:rPr lang="fr-FR" sz="2000" i="1" dirty="0">
                <a:solidFill>
                  <a:srgbClr val="FF0000"/>
                </a:solidFill>
                <a:latin typeface="Times"/>
                <a:cs typeface="Times"/>
              </a:rPr>
              <a:t>« Je suis seul(e) au monde… »</a:t>
            </a:r>
          </a:p>
          <a:p>
            <a:pPr algn="ctr"/>
            <a:r>
              <a:rPr lang="fr-FR" sz="2000" i="1" dirty="0">
                <a:solidFill>
                  <a:srgbClr val="FF0000"/>
                </a:solidFill>
                <a:latin typeface="Times"/>
                <a:cs typeface="Times"/>
              </a:rPr>
              <a:t>« Je vais tenir ma revanche… »</a:t>
            </a:r>
          </a:p>
        </p:txBody>
      </p:sp>
      <p:sp>
        <p:nvSpPr>
          <p:cNvPr id="6" name="Rectangle 5"/>
          <p:cNvSpPr/>
          <p:nvPr/>
        </p:nvSpPr>
        <p:spPr>
          <a:xfrm>
            <a:off x="827584" y="3068960"/>
            <a:ext cx="6629401" cy="1569660"/>
          </a:xfrm>
          <a:prstGeom prst="rect">
            <a:avLst/>
          </a:prstGeom>
        </p:spPr>
        <p:txBody>
          <a:bodyPr wrap="square">
            <a:spAutoFit/>
          </a:bodyPr>
          <a:lstStyle/>
          <a:p>
            <a:r>
              <a:rPr lang="fr-FR" sz="2400" b="1" dirty="0">
                <a:solidFill>
                  <a:srgbClr val="0000FF"/>
                </a:solidFill>
                <a:latin typeface="Times"/>
                <a:cs typeface="Times"/>
              </a:rPr>
              <a:t>Persécuteur :</a:t>
            </a:r>
          </a:p>
          <a:p>
            <a:pPr algn="ctr"/>
            <a:r>
              <a:rPr lang="fr-FR" i="1" dirty="0">
                <a:solidFill>
                  <a:srgbClr val="0000FF"/>
                </a:solidFill>
                <a:latin typeface="Times"/>
                <a:cs typeface="Times"/>
              </a:rPr>
              <a:t>« Vous n’en seriez pas là si… »</a:t>
            </a:r>
          </a:p>
          <a:p>
            <a:pPr algn="ctr"/>
            <a:r>
              <a:rPr lang="fr-FR" i="1" dirty="0">
                <a:solidFill>
                  <a:srgbClr val="0000FF"/>
                </a:solidFill>
                <a:latin typeface="Times"/>
                <a:cs typeface="Times"/>
              </a:rPr>
              <a:t>« Je ne veux pas vous blesser, mais… »</a:t>
            </a:r>
          </a:p>
          <a:p>
            <a:pPr algn="ctr"/>
            <a:r>
              <a:rPr lang="fr-FR" i="1" dirty="0">
                <a:solidFill>
                  <a:srgbClr val="0000FF"/>
                </a:solidFill>
                <a:latin typeface="Times"/>
                <a:cs typeface="Times"/>
              </a:rPr>
              <a:t>« Mon (opinion, métier, conjoint, …) est mieux que ce que (ton)… »</a:t>
            </a:r>
          </a:p>
          <a:p>
            <a:pPr algn="ctr"/>
            <a:endParaRPr lang="fr-FR" i="1" dirty="0">
              <a:solidFill>
                <a:srgbClr val="0000FF"/>
              </a:solidFill>
              <a:latin typeface="Times"/>
              <a:cs typeface="Times"/>
            </a:endParaRPr>
          </a:p>
        </p:txBody>
      </p:sp>
      <p:sp>
        <p:nvSpPr>
          <p:cNvPr id="7" name="Rectangle 6"/>
          <p:cNvSpPr/>
          <p:nvPr/>
        </p:nvSpPr>
        <p:spPr>
          <a:xfrm>
            <a:off x="914399" y="4724400"/>
            <a:ext cx="6629401" cy="1569660"/>
          </a:xfrm>
          <a:prstGeom prst="rect">
            <a:avLst/>
          </a:prstGeom>
        </p:spPr>
        <p:txBody>
          <a:bodyPr wrap="square">
            <a:spAutoFit/>
          </a:bodyPr>
          <a:lstStyle/>
          <a:p>
            <a:r>
              <a:rPr lang="fr-FR" sz="2400" b="1" dirty="0">
                <a:solidFill>
                  <a:srgbClr val="800000"/>
                </a:solidFill>
                <a:latin typeface="Times"/>
                <a:cs typeface="Times"/>
              </a:rPr>
              <a:t>Sauveur :</a:t>
            </a:r>
          </a:p>
          <a:p>
            <a:pPr algn="ctr"/>
            <a:r>
              <a:rPr lang="fr-FR" i="1" dirty="0">
                <a:solidFill>
                  <a:srgbClr val="800000"/>
                </a:solidFill>
                <a:latin typeface="Times"/>
                <a:cs typeface="Times"/>
              </a:rPr>
              <a:t>« Je me charge de tout… »</a:t>
            </a:r>
          </a:p>
          <a:p>
            <a:pPr algn="ctr"/>
            <a:r>
              <a:rPr lang="fr-FR" i="1" dirty="0">
                <a:solidFill>
                  <a:srgbClr val="800000"/>
                </a:solidFill>
                <a:latin typeface="Times"/>
                <a:cs typeface="Times"/>
              </a:rPr>
              <a:t>« Racontez moi vos malheurs, je… »</a:t>
            </a:r>
          </a:p>
          <a:p>
            <a:pPr algn="ctr"/>
            <a:r>
              <a:rPr lang="fr-FR" i="1" dirty="0">
                <a:solidFill>
                  <a:srgbClr val="800000"/>
                </a:solidFill>
                <a:latin typeface="Times"/>
                <a:cs typeface="Times"/>
              </a:rPr>
              <a:t>« A votre place, je… »</a:t>
            </a:r>
          </a:p>
          <a:p>
            <a:pPr algn="ctr"/>
            <a:r>
              <a:rPr lang="fr-FR" i="1" dirty="0">
                <a:solidFill>
                  <a:srgbClr val="800000"/>
                </a:solidFill>
                <a:latin typeface="Times"/>
                <a:cs typeface="Times"/>
              </a:rPr>
              <a:t>« Appuyez-vous sur moi, je…</a:t>
            </a:r>
            <a:r>
              <a:rPr lang="fr-FR" i="1" dirty="0">
                <a:latin typeface="Times"/>
                <a:cs typeface="Times"/>
              </a:rPr>
              <a:t> »</a:t>
            </a:r>
          </a:p>
        </p:txBody>
      </p:sp>
      <p:sp>
        <p:nvSpPr>
          <p:cNvPr id="8" name="Espace réservé du numéro de diapositive 7"/>
          <p:cNvSpPr>
            <a:spLocks noGrp="1"/>
          </p:cNvSpPr>
          <p:nvPr>
            <p:ph type="sldNum" sz="quarter" idx="12"/>
          </p:nvPr>
        </p:nvSpPr>
        <p:spPr/>
        <p:txBody>
          <a:bodyPr/>
          <a:lstStyle/>
          <a:p>
            <a:fld id="{CF4668DC-857F-487D-BFFA-8C0CA5037977}" type="slidenum">
              <a:rPr lang="fr-BE" smtClean="0"/>
              <a:pPr/>
              <a:t>42</a:t>
            </a:fld>
            <a:endParaRPr lang="fr-BE"/>
          </a:p>
        </p:txBody>
      </p:sp>
      <p:sp>
        <p:nvSpPr>
          <p:cNvPr id="9" name="Espace réservé du pied de page 8"/>
          <p:cNvSpPr>
            <a:spLocks noGrp="1"/>
          </p:cNvSpPr>
          <p:nvPr>
            <p:ph type="ftr" sz="quarter" idx="11"/>
          </p:nvPr>
        </p:nvSpPr>
        <p:spPr/>
        <p:txBody>
          <a:bodyPr/>
          <a:lstStyle/>
          <a:p>
            <a:r>
              <a:rPr lang="fr-BE"/>
              <a:t>Monique Lafont Formation Conseil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49274" y="304800"/>
            <a:ext cx="8042276" cy="609600"/>
          </a:xfrm>
          <a:prstGeom prst="rect">
            <a:avLst/>
          </a:prstGeom>
        </p:spPr>
        <p:txBody>
          <a:bodyPr bIns="9144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a:ln>
                  <a:noFill/>
                </a:ln>
                <a:solidFill>
                  <a:schemeClr val="tx2"/>
                </a:solidFill>
                <a:effectLst/>
                <a:uLnTx/>
                <a:uFillTx/>
                <a:latin typeface="+mj-lt"/>
                <a:ea typeface="+mj-ea"/>
                <a:cs typeface="+mj-cs"/>
              </a:rPr>
              <a:t>A.T : Le Jeu – Les changements de rôles</a:t>
            </a:r>
            <a:endParaRPr kumimoji="0" lang="fr-FR" sz="2800" b="1" i="0" u="none" strike="noStrike" kern="1200" cap="none" spc="0" normalizeH="0" baseline="0" noProof="0" dirty="0">
              <a:ln>
                <a:noFill/>
              </a:ln>
              <a:solidFill>
                <a:schemeClr val="tx2"/>
              </a:solidFill>
              <a:effectLst/>
              <a:uLnTx/>
              <a:uFillTx/>
              <a:latin typeface="+mj-lt"/>
              <a:ea typeface="+mj-ea"/>
              <a:cs typeface="+mj-cs"/>
            </a:endParaRPr>
          </a:p>
        </p:txBody>
      </p:sp>
      <p:pic>
        <p:nvPicPr>
          <p:cNvPr id="5" name="Image 4"/>
          <p:cNvPicPr>
            <a:picLocks noChangeAspect="1"/>
          </p:cNvPicPr>
          <p:nvPr/>
        </p:nvPicPr>
        <p:blipFill>
          <a:blip r:embed="rId2" cstate="print"/>
          <a:stretch>
            <a:fillRect/>
          </a:stretch>
        </p:blipFill>
        <p:spPr>
          <a:xfrm>
            <a:off x="649641" y="2009745"/>
            <a:ext cx="4110917" cy="3517900"/>
          </a:xfrm>
          <a:prstGeom prst="rect">
            <a:avLst/>
          </a:prstGeom>
        </p:spPr>
      </p:pic>
      <p:sp>
        <p:nvSpPr>
          <p:cNvPr id="6" name="Rectangle 5"/>
          <p:cNvSpPr/>
          <p:nvPr/>
        </p:nvSpPr>
        <p:spPr>
          <a:xfrm>
            <a:off x="152400" y="4724399"/>
            <a:ext cx="1338953" cy="400110"/>
          </a:xfrm>
          <a:prstGeom prst="rect">
            <a:avLst/>
          </a:prstGeom>
        </p:spPr>
        <p:txBody>
          <a:bodyPr wrap="none">
            <a:spAutoFit/>
          </a:bodyPr>
          <a:lstStyle/>
          <a:p>
            <a:r>
              <a:rPr lang="fr-FR" sz="2000" b="1" dirty="0">
                <a:latin typeface="Times"/>
                <a:cs typeface="Times"/>
              </a:rPr>
              <a:t>VICTIME</a:t>
            </a:r>
            <a:endParaRPr lang="fr-FR" sz="2000" dirty="0"/>
          </a:p>
        </p:txBody>
      </p:sp>
      <p:sp>
        <p:nvSpPr>
          <p:cNvPr id="7" name="Rectangle 6"/>
          <p:cNvSpPr/>
          <p:nvPr/>
        </p:nvSpPr>
        <p:spPr>
          <a:xfrm>
            <a:off x="3638052" y="4724399"/>
            <a:ext cx="1424488" cy="400110"/>
          </a:xfrm>
          <a:prstGeom prst="rect">
            <a:avLst/>
          </a:prstGeom>
        </p:spPr>
        <p:txBody>
          <a:bodyPr wrap="none">
            <a:spAutoFit/>
          </a:bodyPr>
          <a:lstStyle/>
          <a:p>
            <a:r>
              <a:rPr lang="fr-FR" sz="2000" b="1" dirty="0">
                <a:latin typeface="Times"/>
                <a:cs typeface="Times"/>
              </a:rPr>
              <a:t>SAUVEUR</a:t>
            </a:r>
            <a:endParaRPr lang="fr-FR" sz="2000" dirty="0"/>
          </a:p>
        </p:txBody>
      </p:sp>
      <p:sp>
        <p:nvSpPr>
          <p:cNvPr id="8" name="Rectangle 7"/>
          <p:cNvSpPr/>
          <p:nvPr/>
        </p:nvSpPr>
        <p:spPr>
          <a:xfrm>
            <a:off x="1715636" y="1534179"/>
            <a:ext cx="2094368" cy="400110"/>
          </a:xfrm>
          <a:prstGeom prst="rect">
            <a:avLst/>
          </a:prstGeom>
        </p:spPr>
        <p:txBody>
          <a:bodyPr wrap="none">
            <a:spAutoFit/>
          </a:bodyPr>
          <a:lstStyle/>
          <a:p>
            <a:r>
              <a:rPr lang="fr-FR" sz="2000" b="1" dirty="0">
                <a:latin typeface="Times"/>
                <a:cs typeface="Times"/>
              </a:rPr>
              <a:t>PERSECUTEUR</a:t>
            </a:r>
            <a:endParaRPr lang="fr-FR" sz="2000" dirty="0"/>
          </a:p>
        </p:txBody>
      </p:sp>
      <p:cxnSp>
        <p:nvCxnSpPr>
          <p:cNvPr id="9" name="Connecteur droit avec flèche 8"/>
          <p:cNvCxnSpPr/>
          <p:nvPr/>
        </p:nvCxnSpPr>
        <p:spPr>
          <a:xfrm rot="5400000">
            <a:off x="795384" y="3081383"/>
            <a:ext cx="2066832" cy="1219200"/>
          </a:xfrm>
          <a:prstGeom prst="straightConnector1">
            <a:avLst/>
          </a:prstGeom>
          <a:ln w="50800">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0" name="Connecteur droit avec flèche 9"/>
          <p:cNvCxnSpPr/>
          <p:nvPr/>
        </p:nvCxnSpPr>
        <p:spPr>
          <a:xfrm rot="16200000" flipV="1">
            <a:off x="2504254" y="3418649"/>
            <a:ext cx="1697097" cy="914402"/>
          </a:xfrm>
          <a:prstGeom prst="straightConnector1">
            <a:avLst/>
          </a:prstGeom>
          <a:ln w="50800">
            <a:solidFill>
              <a:srgbClr val="800000"/>
            </a:solidFill>
            <a:tailEnd type="arrow"/>
          </a:ln>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4760558" y="5126097"/>
            <a:ext cx="3830992" cy="1200329"/>
          </a:xfrm>
          <a:prstGeom prst="rect">
            <a:avLst/>
          </a:prstGeom>
        </p:spPr>
        <p:txBody>
          <a:bodyPr wrap="square">
            <a:spAutoFit/>
          </a:bodyPr>
          <a:lstStyle/>
          <a:p>
            <a:r>
              <a:rPr lang="fr-FR" b="1" dirty="0">
                <a:solidFill>
                  <a:srgbClr val="800000"/>
                </a:solidFill>
                <a:latin typeface="Times"/>
                <a:cs typeface="Times"/>
              </a:rPr>
              <a:t>1 - Nadia (Sauveur) : </a:t>
            </a:r>
            <a:r>
              <a:rPr lang="fr-FR" i="1" dirty="0">
                <a:solidFill>
                  <a:srgbClr val="800000"/>
                </a:solidFill>
                <a:latin typeface="Times"/>
                <a:cs typeface="Times"/>
              </a:rPr>
              <a:t>« Tu n’avais plus une seule chemise correcte. Regarde cette nouvelle chemise que j'ai achetée pour toi, elle te plait ? »</a:t>
            </a:r>
          </a:p>
        </p:txBody>
      </p:sp>
      <p:sp>
        <p:nvSpPr>
          <p:cNvPr id="12" name="Rectangle 11"/>
          <p:cNvSpPr/>
          <p:nvPr/>
        </p:nvSpPr>
        <p:spPr>
          <a:xfrm>
            <a:off x="3276600" y="1934289"/>
            <a:ext cx="4572000" cy="646331"/>
          </a:xfrm>
          <a:prstGeom prst="rect">
            <a:avLst/>
          </a:prstGeom>
        </p:spPr>
        <p:txBody>
          <a:bodyPr>
            <a:spAutoFit/>
          </a:bodyPr>
          <a:lstStyle/>
          <a:p>
            <a:r>
              <a:rPr lang="fr-FR" b="1" dirty="0">
                <a:solidFill>
                  <a:srgbClr val="0000FF"/>
                </a:solidFill>
                <a:latin typeface="Times"/>
                <a:cs typeface="Times"/>
              </a:rPr>
              <a:t>2 - Eric (Persécuteur) : </a:t>
            </a:r>
            <a:r>
              <a:rPr lang="fr-FR" i="1" dirty="0">
                <a:solidFill>
                  <a:srgbClr val="0000FF"/>
                </a:solidFill>
                <a:latin typeface="Times"/>
                <a:cs typeface="Times"/>
              </a:rPr>
              <a:t>« Tu sais bien que j'ai horreur du bleu ! »</a:t>
            </a:r>
          </a:p>
        </p:txBody>
      </p:sp>
      <p:sp>
        <p:nvSpPr>
          <p:cNvPr id="13" name="Rectangle 12"/>
          <p:cNvSpPr/>
          <p:nvPr/>
        </p:nvSpPr>
        <p:spPr>
          <a:xfrm>
            <a:off x="152400" y="5680095"/>
            <a:ext cx="4572000" cy="646331"/>
          </a:xfrm>
          <a:prstGeom prst="rect">
            <a:avLst/>
          </a:prstGeom>
        </p:spPr>
        <p:txBody>
          <a:bodyPr>
            <a:spAutoFit/>
          </a:bodyPr>
          <a:lstStyle/>
          <a:p>
            <a:r>
              <a:rPr lang="fr-FR" b="1" dirty="0">
                <a:solidFill>
                  <a:srgbClr val="FF0000"/>
                </a:solidFill>
                <a:latin typeface="Times"/>
                <a:cs typeface="Times"/>
              </a:rPr>
              <a:t>3 - Nadia (Victime) : </a:t>
            </a:r>
            <a:r>
              <a:rPr lang="fr-FR" i="1" dirty="0">
                <a:solidFill>
                  <a:srgbClr val="FF0000"/>
                </a:solidFill>
                <a:latin typeface="Times"/>
                <a:cs typeface="Times"/>
              </a:rPr>
              <a:t>« De toute façon, j'ai toujours tort avec toi ! » </a:t>
            </a:r>
          </a:p>
        </p:txBody>
      </p:sp>
      <p:sp>
        <p:nvSpPr>
          <p:cNvPr id="14" name="Rectangle 13"/>
          <p:cNvSpPr/>
          <p:nvPr/>
        </p:nvSpPr>
        <p:spPr>
          <a:xfrm>
            <a:off x="4019550" y="4078068"/>
            <a:ext cx="4572000" cy="923330"/>
          </a:xfrm>
          <a:prstGeom prst="rect">
            <a:avLst/>
          </a:prstGeom>
        </p:spPr>
        <p:txBody>
          <a:bodyPr>
            <a:spAutoFit/>
          </a:bodyPr>
          <a:lstStyle/>
          <a:p>
            <a:r>
              <a:rPr lang="fr-FR" b="1" dirty="0">
                <a:latin typeface="Times"/>
                <a:cs typeface="Times"/>
              </a:rPr>
              <a:t>4 - Alain (Sauveur de Nadia et Persécuteur d’Eric) : </a:t>
            </a:r>
            <a:r>
              <a:rPr lang="fr-FR" i="1" dirty="0">
                <a:latin typeface="Times"/>
                <a:cs typeface="Times"/>
              </a:rPr>
              <a:t>« Comment oses-tu parler ainsi ! »</a:t>
            </a:r>
            <a:r>
              <a:rPr lang="fr-FR" i="1" dirty="0" err="1">
                <a:latin typeface="Times"/>
                <a:cs typeface="Times"/>
              </a:rPr>
              <a:t>etc</a:t>
            </a:r>
            <a:r>
              <a:rPr lang="fr-FR" i="1" dirty="0">
                <a:latin typeface="Times"/>
                <a:cs typeface="Times"/>
              </a:rPr>
              <a:t> .</a:t>
            </a:r>
          </a:p>
        </p:txBody>
      </p:sp>
      <p:cxnSp>
        <p:nvCxnSpPr>
          <p:cNvPr id="15" name="Connecteur droit avec flèche 14"/>
          <p:cNvCxnSpPr/>
          <p:nvPr/>
        </p:nvCxnSpPr>
        <p:spPr>
          <a:xfrm rot="10800000">
            <a:off x="1491354" y="4972109"/>
            <a:ext cx="2070431" cy="1588"/>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6" name="Connecteur droit avec flèche 15"/>
          <p:cNvCxnSpPr/>
          <p:nvPr/>
        </p:nvCxnSpPr>
        <p:spPr>
          <a:xfrm rot="16200000" flipV="1">
            <a:off x="2508719" y="2965915"/>
            <a:ext cx="1688168" cy="914402"/>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Espace réservé du numéro de diapositive 16"/>
          <p:cNvSpPr>
            <a:spLocks noGrp="1"/>
          </p:cNvSpPr>
          <p:nvPr>
            <p:ph type="sldNum" sz="quarter" idx="12"/>
          </p:nvPr>
        </p:nvSpPr>
        <p:spPr/>
        <p:txBody>
          <a:bodyPr/>
          <a:lstStyle/>
          <a:p>
            <a:fld id="{CF4668DC-857F-487D-BFFA-8C0CA5037977}" type="slidenum">
              <a:rPr lang="fr-BE" smtClean="0"/>
              <a:pPr/>
              <a:t>43</a:t>
            </a:fld>
            <a:endParaRPr lang="fr-BE"/>
          </a:p>
        </p:txBody>
      </p:sp>
      <p:sp>
        <p:nvSpPr>
          <p:cNvPr id="18" name="Espace réservé du pied de page 17"/>
          <p:cNvSpPr>
            <a:spLocks noGrp="1"/>
          </p:cNvSpPr>
          <p:nvPr>
            <p:ph type="ftr" sz="quarter" idx="11"/>
          </p:nvPr>
        </p:nvSpPr>
        <p:spPr/>
        <p:txBody>
          <a:bodyPr/>
          <a:lstStyle/>
          <a:p>
            <a:r>
              <a:rPr lang="fr-BE"/>
              <a:t>Monique Lafont Formation Conseil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4" y="304800"/>
            <a:ext cx="8042276" cy="990600"/>
          </a:xfrm>
        </p:spPr>
        <p:txBody>
          <a:bodyPr/>
          <a:lstStyle/>
          <a:p>
            <a:r>
              <a:rPr lang="fr-FR" sz="3600" b="1" dirty="0"/>
              <a:t>A.T : Le Triangle thérapeutique</a:t>
            </a:r>
          </a:p>
        </p:txBody>
      </p:sp>
      <p:sp>
        <p:nvSpPr>
          <p:cNvPr id="4" name="Rectangle 3"/>
          <p:cNvSpPr/>
          <p:nvPr/>
        </p:nvSpPr>
        <p:spPr>
          <a:xfrm>
            <a:off x="914399" y="1447800"/>
            <a:ext cx="7677151" cy="400110"/>
          </a:xfrm>
          <a:prstGeom prst="rect">
            <a:avLst/>
          </a:prstGeom>
        </p:spPr>
        <p:txBody>
          <a:bodyPr wrap="square">
            <a:spAutoFit/>
          </a:bodyPr>
          <a:lstStyle/>
          <a:p>
            <a:pPr algn="ctr"/>
            <a:r>
              <a:rPr lang="fr-FR" sz="2000" dirty="0">
                <a:latin typeface="Times"/>
                <a:cs typeface="Times"/>
              </a:rPr>
              <a:t>Classiquement, on sort du triangle dramatique en se branchant sur :</a:t>
            </a:r>
          </a:p>
        </p:txBody>
      </p:sp>
      <p:sp>
        <p:nvSpPr>
          <p:cNvPr id="5" name="Rectangle 4"/>
          <p:cNvSpPr/>
          <p:nvPr/>
        </p:nvSpPr>
        <p:spPr>
          <a:xfrm>
            <a:off x="914398" y="4953000"/>
            <a:ext cx="6934201" cy="707886"/>
          </a:xfrm>
          <a:prstGeom prst="rect">
            <a:avLst/>
          </a:prstGeom>
        </p:spPr>
        <p:txBody>
          <a:bodyPr wrap="square">
            <a:spAutoFit/>
          </a:bodyPr>
          <a:lstStyle/>
          <a:p>
            <a:r>
              <a:rPr lang="fr-FR" sz="2000" dirty="0">
                <a:latin typeface="Times"/>
                <a:cs typeface="Times"/>
              </a:rPr>
              <a:t>Cela permet d'entrer dans le </a:t>
            </a:r>
            <a:r>
              <a:rPr lang="fr-FR" sz="2000" b="1" dirty="0">
                <a:latin typeface="Times"/>
                <a:cs typeface="Times"/>
              </a:rPr>
              <a:t>triangle thérapeutique</a:t>
            </a:r>
            <a:r>
              <a:rPr lang="fr-FR" sz="2000" dirty="0">
                <a:latin typeface="Times"/>
                <a:cs typeface="Times"/>
              </a:rPr>
              <a:t>, dont les trois “temps” sont :</a:t>
            </a:r>
          </a:p>
        </p:txBody>
      </p:sp>
      <p:sp>
        <p:nvSpPr>
          <p:cNvPr id="6" name="Rectangle 5"/>
          <p:cNvSpPr/>
          <p:nvPr/>
        </p:nvSpPr>
        <p:spPr>
          <a:xfrm>
            <a:off x="762000" y="2463463"/>
            <a:ext cx="7391400" cy="400110"/>
          </a:xfrm>
          <a:prstGeom prst="rect">
            <a:avLst/>
          </a:prstGeom>
        </p:spPr>
        <p:txBody>
          <a:bodyPr wrap="square">
            <a:spAutoFit/>
          </a:bodyPr>
          <a:lstStyle/>
          <a:p>
            <a:pPr algn="ctr"/>
            <a:r>
              <a:rPr lang="fr-FR" sz="2000" dirty="0">
                <a:latin typeface="Times"/>
                <a:cs typeface="Times"/>
              </a:rPr>
              <a:t>et en donnant successivement la place :</a:t>
            </a:r>
          </a:p>
        </p:txBody>
      </p:sp>
      <p:sp>
        <p:nvSpPr>
          <p:cNvPr id="7" name="Rectangle 6"/>
          <p:cNvSpPr/>
          <p:nvPr/>
        </p:nvSpPr>
        <p:spPr>
          <a:xfrm>
            <a:off x="762001" y="3530768"/>
            <a:ext cx="7391400" cy="400110"/>
          </a:xfrm>
          <a:prstGeom prst="rect">
            <a:avLst/>
          </a:prstGeom>
        </p:spPr>
        <p:txBody>
          <a:bodyPr wrap="square">
            <a:spAutoFit/>
          </a:bodyPr>
          <a:lstStyle/>
          <a:p>
            <a:pPr lvl="1">
              <a:buFontTx/>
              <a:buChar char="-"/>
            </a:pPr>
            <a:r>
              <a:rPr lang="fr-FR" sz="2000" dirty="0">
                <a:latin typeface="Times"/>
                <a:cs typeface="Times"/>
              </a:rPr>
              <a:t> au </a:t>
            </a:r>
            <a:r>
              <a:rPr lang="fr-FR" sz="2000" b="1" dirty="0">
                <a:solidFill>
                  <a:srgbClr val="0000FF"/>
                </a:solidFill>
                <a:latin typeface="Times"/>
                <a:cs typeface="Times"/>
              </a:rPr>
              <a:t>Parent Nourricier Donnant (PND +)</a:t>
            </a:r>
          </a:p>
        </p:txBody>
      </p:sp>
      <p:sp>
        <p:nvSpPr>
          <p:cNvPr id="8" name="Rectangle 7"/>
          <p:cNvSpPr/>
          <p:nvPr/>
        </p:nvSpPr>
        <p:spPr>
          <a:xfrm>
            <a:off x="1143000" y="3059668"/>
            <a:ext cx="7010400" cy="400110"/>
          </a:xfrm>
          <a:prstGeom prst="rect">
            <a:avLst/>
          </a:prstGeom>
        </p:spPr>
        <p:txBody>
          <a:bodyPr wrap="square">
            <a:spAutoFit/>
          </a:bodyPr>
          <a:lstStyle/>
          <a:p>
            <a:r>
              <a:rPr lang="fr-FR" sz="2000" dirty="0">
                <a:latin typeface="Times"/>
                <a:cs typeface="Times"/>
              </a:rPr>
              <a:t> - au </a:t>
            </a:r>
            <a:r>
              <a:rPr lang="fr-FR" sz="2000" b="1" dirty="0">
                <a:solidFill>
                  <a:srgbClr val="FF0000"/>
                </a:solidFill>
                <a:latin typeface="Times"/>
                <a:cs typeface="Times"/>
              </a:rPr>
              <a:t>Parent Normatif Protecteur (PNP+)</a:t>
            </a:r>
            <a:r>
              <a:rPr lang="fr-FR" sz="2000" dirty="0">
                <a:solidFill>
                  <a:srgbClr val="FF0000"/>
                </a:solidFill>
                <a:latin typeface="Times"/>
                <a:cs typeface="Times"/>
              </a:rPr>
              <a:t>,</a:t>
            </a:r>
            <a:endParaRPr lang="fr-FR" sz="2000" dirty="0">
              <a:solidFill>
                <a:srgbClr val="FF0000"/>
              </a:solidFill>
            </a:endParaRPr>
          </a:p>
        </p:txBody>
      </p:sp>
      <p:sp>
        <p:nvSpPr>
          <p:cNvPr id="9" name="Rectangle 8"/>
          <p:cNvSpPr/>
          <p:nvPr/>
        </p:nvSpPr>
        <p:spPr>
          <a:xfrm>
            <a:off x="762000" y="4038600"/>
            <a:ext cx="7391400" cy="400110"/>
          </a:xfrm>
          <a:prstGeom prst="rect">
            <a:avLst/>
          </a:prstGeom>
        </p:spPr>
        <p:txBody>
          <a:bodyPr wrap="square">
            <a:spAutoFit/>
          </a:bodyPr>
          <a:lstStyle/>
          <a:p>
            <a:pPr lvl="1">
              <a:buFontTx/>
              <a:buChar char="-"/>
            </a:pPr>
            <a:r>
              <a:rPr lang="fr-FR" sz="2000" dirty="0">
                <a:latin typeface="Times"/>
                <a:cs typeface="Times"/>
              </a:rPr>
              <a:t> à </a:t>
            </a:r>
            <a:r>
              <a:rPr lang="fr-FR" sz="2000" b="1" dirty="0">
                <a:latin typeface="Times"/>
                <a:cs typeface="Times"/>
              </a:rPr>
              <a:t>l'</a:t>
            </a:r>
            <a:r>
              <a:rPr lang="fr-FR" sz="2000" b="1" dirty="0">
                <a:solidFill>
                  <a:srgbClr val="800000"/>
                </a:solidFill>
                <a:latin typeface="Times"/>
                <a:cs typeface="Times"/>
              </a:rPr>
              <a:t>Enfant Libre (EL +)</a:t>
            </a:r>
            <a:r>
              <a:rPr lang="fr-FR" sz="2000" dirty="0">
                <a:solidFill>
                  <a:srgbClr val="800000"/>
                </a:solidFill>
                <a:latin typeface="Times"/>
                <a:cs typeface="Times"/>
              </a:rPr>
              <a:t>.</a:t>
            </a:r>
            <a:endParaRPr lang="fr-FR" dirty="0">
              <a:solidFill>
                <a:srgbClr val="800000"/>
              </a:solidFill>
            </a:endParaRPr>
          </a:p>
        </p:txBody>
      </p:sp>
      <p:sp>
        <p:nvSpPr>
          <p:cNvPr id="10" name="Rectangle 9"/>
          <p:cNvSpPr/>
          <p:nvPr/>
        </p:nvSpPr>
        <p:spPr>
          <a:xfrm>
            <a:off x="762000" y="2047965"/>
            <a:ext cx="7391399" cy="400110"/>
          </a:xfrm>
          <a:prstGeom prst="rect">
            <a:avLst/>
          </a:prstGeom>
        </p:spPr>
        <p:txBody>
          <a:bodyPr wrap="square">
            <a:spAutoFit/>
          </a:bodyPr>
          <a:lstStyle/>
          <a:p>
            <a:pPr lvl="1">
              <a:buFontTx/>
              <a:buChar char="-"/>
            </a:pPr>
            <a:r>
              <a:rPr lang="fr-FR" sz="2000" dirty="0">
                <a:latin typeface="Times"/>
                <a:cs typeface="Times"/>
              </a:rPr>
              <a:t> l'</a:t>
            </a:r>
            <a:r>
              <a:rPr lang="fr-FR" sz="2000" b="1" dirty="0">
                <a:solidFill>
                  <a:srgbClr val="800000"/>
                </a:solidFill>
                <a:latin typeface="Times"/>
                <a:cs typeface="Times"/>
              </a:rPr>
              <a:t>Adulte</a:t>
            </a:r>
            <a:endParaRPr lang="fr-FR" sz="2000" dirty="0">
              <a:solidFill>
                <a:srgbClr val="800000"/>
              </a:solidFill>
              <a:latin typeface="Times"/>
              <a:cs typeface="Times"/>
            </a:endParaRPr>
          </a:p>
        </p:txBody>
      </p:sp>
      <p:sp>
        <p:nvSpPr>
          <p:cNvPr id="11" name="Rectangle 10"/>
          <p:cNvSpPr/>
          <p:nvPr/>
        </p:nvSpPr>
        <p:spPr>
          <a:xfrm>
            <a:off x="5181600" y="5660886"/>
            <a:ext cx="2438402" cy="400110"/>
          </a:xfrm>
          <a:prstGeom prst="rect">
            <a:avLst/>
          </a:prstGeom>
        </p:spPr>
        <p:txBody>
          <a:bodyPr wrap="square">
            <a:spAutoFit/>
          </a:bodyPr>
          <a:lstStyle/>
          <a:p>
            <a:pPr lvl="1"/>
            <a:r>
              <a:rPr lang="fr-FR" sz="2000" b="1" dirty="0">
                <a:latin typeface="Times"/>
                <a:cs typeface="Times"/>
              </a:rPr>
              <a:t>- </a:t>
            </a:r>
            <a:r>
              <a:rPr lang="fr-FR" sz="2000" b="1" dirty="0">
                <a:solidFill>
                  <a:srgbClr val="800000"/>
                </a:solidFill>
                <a:latin typeface="Times"/>
                <a:cs typeface="Times"/>
              </a:rPr>
              <a:t>la Puissance ;      </a:t>
            </a:r>
          </a:p>
        </p:txBody>
      </p:sp>
      <p:sp>
        <p:nvSpPr>
          <p:cNvPr id="12" name="Rectangle 11"/>
          <p:cNvSpPr/>
          <p:nvPr/>
        </p:nvSpPr>
        <p:spPr>
          <a:xfrm>
            <a:off x="914398" y="5691664"/>
            <a:ext cx="1941369" cy="400110"/>
          </a:xfrm>
          <a:prstGeom prst="rect">
            <a:avLst/>
          </a:prstGeom>
        </p:spPr>
        <p:txBody>
          <a:bodyPr wrap="none">
            <a:spAutoFit/>
          </a:bodyPr>
          <a:lstStyle/>
          <a:p>
            <a:r>
              <a:rPr lang="fr-FR" b="1" dirty="0">
                <a:solidFill>
                  <a:srgbClr val="FF0000"/>
                </a:solidFill>
                <a:latin typeface="Times"/>
                <a:cs typeface="Times"/>
              </a:rPr>
              <a:t> -  la </a:t>
            </a:r>
            <a:r>
              <a:rPr lang="fr-FR" sz="2000" b="1" dirty="0">
                <a:solidFill>
                  <a:srgbClr val="FF0000"/>
                </a:solidFill>
                <a:latin typeface="Times"/>
                <a:cs typeface="Times"/>
              </a:rPr>
              <a:t>Protection</a:t>
            </a:r>
            <a:r>
              <a:rPr lang="fr-FR" b="1" dirty="0">
                <a:solidFill>
                  <a:srgbClr val="FF0000"/>
                </a:solidFill>
                <a:latin typeface="Times"/>
                <a:cs typeface="Times"/>
              </a:rPr>
              <a:t> ;   </a:t>
            </a:r>
            <a:endParaRPr lang="fr-FR" dirty="0">
              <a:solidFill>
                <a:srgbClr val="FF0000"/>
              </a:solidFill>
            </a:endParaRPr>
          </a:p>
        </p:txBody>
      </p:sp>
      <p:sp>
        <p:nvSpPr>
          <p:cNvPr id="13" name="Rectangle 12"/>
          <p:cNvSpPr/>
          <p:nvPr/>
        </p:nvSpPr>
        <p:spPr>
          <a:xfrm>
            <a:off x="3267367" y="5691664"/>
            <a:ext cx="1959804" cy="400110"/>
          </a:xfrm>
          <a:prstGeom prst="rect">
            <a:avLst/>
          </a:prstGeom>
        </p:spPr>
        <p:txBody>
          <a:bodyPr wrap="none">
            <a:spAutoFit/>
          </a:bodyPr>
          <a:lstStyle/>
          <a:p>
            <a:r>
              <a:rPr lang="fr-FR" b="1" dirty="0">
                <a:solidFill>
                  <a:srgbClr val="0000FF"/>
                </a:solidFill>
                <a:latin typeface="Times"/>
                <a:cs typeface="Times"/>
              </a:rPr>
              <a:t>-  la </a:t>
            </a:r>
            <a:r>
              <a:rPr lang="fr-FR" sz="2000" b="1" dirty="0">
                <a:solidFill>
                  <a:srgbClr val="0000FF"/>
                </a:solidFill>
                <a:latin typeface="Times"/>
                <a:cs typeface="Times"/>
              </a:rPr>
              <a:t>Permission</a:t>
            </a:r>
            <a:r>
              <a:rPr lang="fr-FR" b="1" dirty="0">
                <a:solidFill>
                  <a:srgbClr val="0000FF"/>
                </a:solidFill>
                <a:latin typeface="Times"/>
                <a:cs typeface="Times"/>
              </a:rPr>
              <a:t> ; </a:t>
            </a:r>
            <a:endParaRPr lang="fr-FR" dirty="0">
              <a:solidFill>
                <a:srgbClr val="0000FF"/>
              </a:solidFill>
            </a:endParaRPr>
          </a:p>
        </p:txBody>
      </p:sp>
    </p:spTree>
    <p:extLst>
      <p:ext uri="{BB962C8B-B14F-4D97-AF65-F5344CB8AC3E}">
        <p14:creationId xmlns:p14="http://schemas.microsoft.com/office/powerpoint/2010/main" val="3625628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diamond(in)">
                                      <p:cBhvr>
                                        <p:cTn id="11" dur="10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down)">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12"/>
                                        </p:tgtEl>
                                        <p:attrNameLst>
                                          <p:attrName>style.visibility</p:attrName>
                                        </p:attrNameLst>
                                      </p:cBhvr>
                                      <p:to>
                                        <p:strVal val="visible"/>
                                      </p:to>
                                    </p:set>
                                    <p:anim calcmode="discrete" valueType="clr">
                                      <p:cBhvr override="childStyle">
                                        <p:cTn id="39"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12"/>
                                        </p:tgtEl>
                                        <p:attrNameLst>
                                          <p:attrName>fillcolor</p:attrName>
                                        </p:attrNameLst>
                                      </p:cBhvr>
                                      <p:tavLst>
                                        <p:tav tm="0">
                                          <p:val>
                                            <p:clrVal>
                                              <a:schemeClr val="accent2"/>
                                            </p:clrVal>
                                          </p:val>
                                        </p:tav>
                                        <p:tav tm="50000">
                                          <p:val>
                                            <p:clrVal>
                                              <a:schemeClr val="hlink"/>
                                            </p:clrVal>
                                          </p:val>
                                        </p:tav>
                                      </p:tavLst>
                                    </p:anim>
                                    <p:set>
                                      <p:cBhvr>
                                        <p:cTn id="41" dur="80"/>
                                        <p:tgtEl>
                                          <p:spTgt spid="12"/>
                                        </p:tgtEl>
                                        <p:attrNameLst>
                                          <p:attrName>fill.type</p:attrName>
                                        </p:attrNameLst>
                                      </p:cBhvr>
                                      <p:to>
                                        <p:strVal val="solid"/>
                                      </p:to>
                                    </p:set>
                                  </p:childTnLst>
                                </p:cTn>
                              </p:par>
                            </p:childTnLst>
                          </p:cTn>
                        </p:par>
                      </p:childTnLst>
                    </p:cTn>
                  </p:par>
                  <p:par>
                    <p:cTn id="42" fill="hold">
                      <p:stCondLst>
                        <p:cond delay="indefinite"/>
                      </p:stCondLst>
                      <p:childTnLst>
                        <p:par>
                          <p:cTn id="43" fill="hold">
                            <p:stCondLst>
                              <p:cond delay="0"/>
                            </p:stCondLst>
                            <p:childTnLst>
                              <p:par>
                                <p:cTn id="44" presetID="27" presetClass="entr" presetSubtype="0" fill="hold" grpId="0" nodeType="clickEffect">
                                  <p:stCondLst>
                                    <p:cond delay="0"/>
                                  </p:stCondLst>
                                  <p:iterate type="lt">
                                    <p:tmPct val="50000"/>
                                  </p:iterate>
                                  <p:childTnLst>
                                    <p:set>
                                      <p:cBhvr>
                                        <p:cTn id="45" dur="1" fill="hold">
                                          <p:stCondLst>
                                            <p:cond delay="0"/>
                                          </p:stCondLst>
                                        </p:cTn>
                                        <p:tgtEl>
                                          <p:spTgt spid="13"/>
                                        </p:tgtEl>
                                        <p:attrNameLst>
                                          <p:attrName>style.visibility</p:attrName>
                                        </p:attrNameLst>
                                      </p:cBhvr>
                                      <p:to>
                                        <p:strVal val="visible"/>
                                      </p:to>
                                    </p:set>
                                    <p:anim calcmode="discrete" valueType="clr">
                                      <p:cBhvr override="childStyle">
                                        <p:cTn id="46"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13"/>
                                        </p:tgtEl>
                                        <p:attrNameLst>
                                          <p:attrName>fillcolor</p:attrName>
                                        </p:attrNameLst>
                                      </p:cBhvr>
                                      <p:tavLst>
                                        <p:tav tm="0">
                                          <p:val>
                                            <p:clrVal>
                                              <a:schemeClr val="accent2"/>
                                            </p:clrVal>
                                          </p:val>
                                        </p:tav>
                                        <p:tav tm="50000">
                                          <p:val>
                                            <p:clrVal>
                                              <a:schemeClr val="hlink"/>
                                            </p:clrVal>
                                          </p:val>
                                        </p:tav>
                                      </p:tavLst>
                                    </p:anim>
                                    <p:set>
                                      <p:cBhvr>
                                        <p:cTn id="48" dur="80"/>
                                        <p:tgtEl>
                                          <p:spTgt spid="13"/>
                                        </p:tgtEl>
                                        <p:attrNameLst>
                                          <p:attrName>fill.type</p:attrName>
                                        </p:attrNameLst>
                                      </p:cBhvr>
                                      <p:to>
                                        <p:strVal val="solid"/>
                                      </p:to>
                                    </p:set>
                                  </p:childTnLst>
                                </p:cTn>
                              </p:par>
                            </p:childTnLst>
                          </p:cTn>
                        </p:par>
                      </p:childTnLst>
                    </p:cTn>
                  </p:par>
                  <p:par>
                    <p:cTn id="49" fill="hold">
                      <p:stCondLst>
                        <p:cond delay="indefinite"/>
                      </p:stCondLst>
                      <p:childTnLst>
                        <p:par>
                          <p:cTn id="50" fill="hold">
                            <p:stCondLst>
                              <p:cond delay="0"/>
                            </p:stCondLst>
                            <p:childTnLst>
                              <p:par>
                                <p:cTn id="51" presetID="27" presetClass="entr" presetSubtype="0" fill="hold" grpId="0" nodeType="clickEffect">
                                  <p:stCondLst>
                                    <p:cond delay="0"/>
                                  </p:stCondLst>
                                  <p:iterate type="lt">
                                    <p:tmPct val="50000"/>
                                  </p:iterate>
                                  <p:childTnLst>
                                    <p:set>
                                      <p:cBhvr>
                                        <p:cTn id="52" dur="1" fill="hold">
                                          <p:stCondLst>
                                            <p:cond delay="0"/>
                                          </p:stCondLst>
                                        </p:cTn>
                                        <p:tgtEl>
                                          <p:spTgt spid="11"/>
                                        </p:tgtEl>
                                        <p:attrNameLst>
                                          <p:attrName>style.visibility</p:attrName>
                                        </p:attrNameLst>
                                      </p:cBhvr>
                                      <p:to>
                                        <p:strVal val="visible"/>
                                      </p:to>
                                    </p:set>
                                    <p:anim calcmode="discrete" valueType="clr">
                                      <p:cBhvr override="childStyle">
                                        <p:cTn id="53"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11"/>
                                        </p:tgtEl>
                                        <p:attrNameLst>
                                          <p:attrName>fillcolor</p:attrName>
                                        </p:attrNameLst>
                                      </p:cBhvr>
                                      <p:tavLst>
                                        <p:tav tm="0">
                                          <p:val>
                                            <p:clrVal>
                                              <a:schemeClr val="accent2"/>
                                            </p:clrVal>
                                          </p:val>
                                        </p:tav>
                                        <p:tav tm="50000">
                                          <p:val>
                                            <p:clrVal>
                                              <a:schemeClr val="hlink"/>
                                            </p:clrVal>
                                          </p:val>
                                        </p:tav>
                                      </p:tavLst>
                                    </p:anim>
                                    <p:set>
                                      <p:cBhvr>
                                        <p:cTn id="55" dur="80"/>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4" y="304800"/>
            <a:ext cx="8042276" cy="990600"/>
          </a:xfrm>
        </p:spPr>
        <p:txBody>
          <a:bodyPr/>
          <a:lstStyle/>
          <a:p>
            <a:r>
              <a:rPr lang="fr-FR" sz="3600" b="1" dirty="0"/>
              <a:t>A.T : Le Triangle thérapeutique</a:t>
            </a:r>
          </a:p>
        </p:txBody>
      </p:sp>
      <p:sp>
        <p:nvSpPr>
          <p:cNvPr id="4" name="Rectangle 3"/>
          <p:cNvSpPr/>
          <p:nvPr/>
        </p:nvSpPr>
        <p:spPr>
          <a:xfrm>
            <a:off x="914399" y="1447800"/>
            <a:ext cx="7677151" cy="707886"/>
          </a:xfrm>
          <a:prstGeom prst="rect">
            <a:avLst/>
          </a:prstGeom>
        </p:spPr>
        <p:txBody>
          <a:bodyPr wrap="square">
            <a:spAutoFit/>
          </a:bodyPr>
          <a:lstStyle/>
          <a:p>
            <a:pPr algn="ctr"/>
            <a:endParaRPr lang="fr-FR" sz="2000" b="1" dirty="0">
              <a:latin typeface="Times"/>
              <a:cs typeface="Times"/>
            </a:endParaRPr>
          </a:p>
          <a:p>
            <a:pPr algn="ctr"/>
            <a:endParaRPr lang="fr-FR" sz="2000" dirty="0">
              <a:latin typeface="Times"/>
              <a:cs typeface="Times"/>
            </a:endParaRPr>
          </a:p>
        </p:txBody>
      </p:sp>
      <p:sp>
        <p:nvSpPr>
          <p:cNvPr id="5" name="Rectangle 4"/>
          <p:cNvSpPr/>
          <p:nvPr/>
        </p:nvSpPr>
        <p:spPr>
          <a:xfrm>
            <a:off x="685800" y="1447800"/>
            <a:ext cx="7905749" cy="461665"/>
          </a:xfrm>
          <a:prstGeom prst="rect">
            <a:avLst/>
          </a:prstGeom>
        </p:spPr>
        <p:txBody>
          <a:bodyPr wrap="square">
            <a:spAutoFit/>
          </a:bodyPr>
          <a:lstStyle/>
          <a:p>
            <a:pPr algn="ctr"/>
            <a:r>
              <a:rPr lang="fr-FR" sz="2400" b="1" dirty="0">
                <a:latin typeface="Times"/>
                <a:cs typeface="Times"/>
              </a:rPr>
              <a:t>La loi des 3P ou les conditions de la réussite du contrat</a:t>
            </a:r>
          </a:p>
        </p:txBody>
      </p:sp>
      <p:pic>
        <p:nvPicPr>
          <p:cNvPr id="6" name="Image 5"/>
          <p:cNvPicPr>
            <a:picLocks noChangeAspect="1"/>
          </p:cNvPicPr>
          <p:nvPr/>
        </p:nvPicPr>
        <p:blipFill>
          <a:blip r:embed="rId2"/>
          <a:stretch>
            <a:fillRect/>
          </a:stretch>
        </p:blipFill>
        <p:spPr>
          <a:xfrm>
            <a:off x="381000" y="3048000"/>
            <a:ext cx="1943100" cy="2222500"/>
          </a:xfrm>
          <a:prstGeom prst="rect">
            <a:avLst/>
          </a:prstGeom>
        </p:spPr>
      </p:pic>
      <p:pic>
        <p:nvPicPr>
          <p:cNvPr id="8" name="Image 7"/>
          <p:cNvPicPr>
            <a:picLocks noChangeAspect="1"/>
          </p:cNvPicPr>
          <p:nvPr/>
        </p:nvPicPr>
        <p:blipFill>
          <a:blip r:embed="rId3"/>
          <a:stretch>
            <a:fillRect/>
          </a:stretch>
        </p:blipFill>
        <p:spPr>
          <a:xfrm>
            <a:off x="6781800" y="3048000"/>
            <a:ext cx="1955800" cy="2235200"/>
          </a:xfrm>
          <a:prstGeom prst="rect">
            <a:avLst/>
          </a:prstGeom>
        </p:spPr>
      </p:pic>
      <p:cxnSp>
        <p:nvCxnSpPr>
          <p:cNvPr id="9" name="Connecteur droit avec flèche 8"/>
          <p:cNvCxnSpPr/>
          <p:nvPr/>
        </p:nvCxnSpPr>
        <p:spPr>
          <a:xfrm>
            <a:off x="2857501" y="3429000"/>
            <a:ext cx="3428998" cy="1588"/>
          </a:xfrm>
          <a:prstGeom prst="straightConnector1">
            <a:avLst/>
          </a:prstGeom>
          <a:ln w="5080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2514600" y="3733800"/>
            <a:ext cx="4572000" cy="2554545"/>
          </a:xfrm>
          <a:prstGeom prst="rect">
            <a:avLst/>
          </a:prstGeom>
        </p:spPr>
        <p:txBody>
          <a:bodyPr wrap="square">
            <a:spAutoFit/>
          </a:bodyPr>
          <a:lstStyle/>
          <a:p>
            <a:r>
              <a:rPr lang="fr-FR" sz="2000" i="1" dirty="0">
                <a:solidFill>
                  <a:srgbClr val="FF0000"/>
                </a:solidFill>
                <a:latin typeface="Times"/>
                <a:cs typeface="Times"/>
              </a:rPr>
              <a:t>« Tu est en sécurité ! »</a:t>
            </a:r>
          </a:p>
          <a:p>
            <a:endParaRPr lang="fr-FR" sz="2000" i="1" dirty="0">
              <a:solidFill>
                <a:srgbClr val="FF0000"/>
              </a:solidFill>
              <a:latin typeface="Times"/>
              <a:cs typeface="Times"/>
            </a:endParaRPr>
          </a:p>
          <a:p>
            <a:r>
              <a:rPr lang="fr-FR" sz="2000" i="1" dirty="0">
                <a:solidFill>
                  <a:srgbClr val="FF0000"/>
                </a:solidFill>
                <a:latin typeface="Times"/>
                <a:cs typeface="Times"/>
              </a:rPr>
              <a:t>« C’est prudent de le faire. »</a:t>
            </a:r>
          </a:p>
          <a:p>
            <a:endParaRPr lang="fr-FR" sz="2000" i="1" dirty="0">
              <a:solidFill>
                <a:srgbClr val="FF0000"/>
              </a:solidFill>
              <a:latin typeface="Times"/>
              <a:cs typeface="Times"/>
            </a:endParaRPr>
          </a:p>
          <a:p>
            <a:r>
              <a:rPr lang="fr-FR" sz="2000" i="1" dirty="0">
                <a:solidFill>
                  <a:srgbClr val="FF0000"/>
                </a:solidFill>
                <a:latin typeface="Times"/>
                <a:cs typeface="Times"/>
              </a:rPr>
              <a:t>« Il n’y aura pas de conséquences </a:t>
            </a:r>
          </a:p>
          <a:p>
            <a:r>
              <a:rPr lang="fr-FR" sz="2000" i="1" dirty="0">
                <a:solidFill>
                  <a:srgbClr val="FF0000"/>
                </a:solidFill>
                <a:latin typeface="Times"/>
                <a:cs typeface="Times"/>
              </a:rPr>
              <a:t>néfastes. »</a:t>
            </a:r>
          </a:p>
          <a:p>
            <a:endParaRPr lang="fr-FR" sz="2000" i="1" dirty="0">
              <a:solidFill>
                <a:srgbClr val="FF0000"/>
              </a:solidFill>
              <a:latin typeface="Times"/>
              <a:cs typeface="Times"/>
            </a:endParaRPr>
          </a:p>
          <a:p>
            <a:r>
              <a:rPr lang="fr-FR" sz="2000" i="1" dirty="0">
                <a:solidFill>
                  <a:srgbClr val="FF0000"/>
                </a:solidFill>
                <a:latin typeface="Times"/>
                <a:cs typeface="Times"/>
              </a:rPr>
              <a:t>« C’est légitime de le faire… »</a:t>
            </a:r>
          </a:p>
        </p:txBody>
      </p:sp>
      <p:sp>
        <p:nvSpPr>
          <p:cNvPr id="15" name="Rectangle 14"/>
          <p:cNvSpPr/>
          <p:nvPr/>
        </p:nvSpPr>
        <p:spPr>
          <a:xfrm>
            <a:off x="7023101" y="5410200"/>
            <a:ext cx="1714499" cy="707886"/>
          </a:xfrm>
          <a:prstGeom prst="rect">
            <a:avLst/>
          </a:prstGeom>
        </p:spPr>
        <p:txBody>
          <a:bodyPr wrap="square">
            <a:spAutoFit/>
          </a:bodyPr>
          <a:lstStyle/>
          <a:p>
            <a:r>
              <a:rPr lang="fr-FR" sz="2000" b="1" dirty="0">
                <a:solidFill>
                  <a:srgbClr val="FF0000"/>
                </a:solidFill>
                <a:latin typeface="Times"/>
                <a:cs typeface="Times"/>
              </a:rPr>
              <a:t>Sérénité</a:t>
            </a:r>
          </a:p>
          <a:p>
            <a:r>
              <a:rPr lang="fr-FR" sz="2000" b="1" dirty="0">
                <a:solidFill>
                  <a:srgbClr val="FF0000"/>
                </a:solidFill>
                <a:latin typeface="Times"/>
                <a:cs typeface="Times"/>
              </a:rPr>
              <a:t>Assurance</a:t>
            </a:r>
          </a:p>
        </p:txBody>
      </p:sp>
      <p:sp>
        <p:nvSpPr>
          <p:cNvPr id="10" name="Rectangle 9"/>
          <p:cNvSpPr/>
          <p:nvPr/>
        </p:nvSpPr>
        <p:spPr>
          <a:xfrm>
            <a:off x="549275" y="2044005"/>
            <a:ext cx="7832726" cy="830997"/>
          </a:xfrm>
          <a:prstGeom prst="rect">
            <a:avLst/>
          </a:prstGeom>
        </p:spPr>
        <p:txBody>
          <a:bodyPr wrap="square">
            <a:spAutoFit/>
          </a:bodyPr>
          <a:lstStyle/>
          <a:p>
            <a:pPr algn="ctr"/>
            <a:r>
              <a:rPr lang="fr-FR" sz="2400" b="1" dirty="0">
                <a:solidFill>
                  <a:srgbClr val="FF0000"/>
                </a:solidFill>
                <a:latin typeface="Times"/>
                <a:cs typeface="Times"/>
              </a:rPr>
              <a:t>La Protection</a:t>
            </a:r>
          </a:p>
          <a:p>
            <a:pPr algn="ctr"/>
            <a:r>
              <a:rPr lang="fr-FR" sz="2400" dirty="0">
                <a:solidFill>
                  <a:srgbClr val="FF0000"/>
                </a:solidFill>
                <a:latin typeface="Times"/>
                <a:ea typeface="Times"/>
                <a:cs typeface="Times"/>
              </a:rPr>
              <a:t>Le </a:t>
            </a:r>
            <a:r>
              <a:rPr lang="fr-FR" sz="2400" i="1" dirty="0">
                <a:solidFill>
                  <a:srgbClr val="FF0000"/>
                </a:solidFill>
                <a:latin typeface="Times"/>
                <a:ea typeface="Times"/>
                <a:cs typeface="Times"/>
              </a:rPr>
              <a:t>Parent Normatif Protecteur </a:t>
            </a:r>
            <a:r>
              <a:rPr lang="fr-FR" sz="2400" dirty="0">
                <a:solidFill>
                  <a:srgbClr val="FF0000"/>
                </a:solidFill>
                <a:latin typeface="Times"/>
                <a:ea typeface="Times"/>
                <a:cs typeface="Times"/>
              </a:rPr>
              <a:t>(PNP +) active </a:t>
            </a:r>
            <a:r>
              <a:rPr lang="fr-FR" sz="2400" i="1" dirty="0">
                <a:solidFill>
                  <a:srgbClr val="FF0000"/>
                </a:solidFill>
                <a:latin typeface="Times"/>
                <a:ea typeface="Times"/>
                <a:cs typeface="Times"/>
              </a:rPr>
              <a:t>l’Enfant Adapté</a:t>
            </a:r>
            <a:endParaRPr lang="fr-FR" sz="2400" b="1" i="1" dirty="0">
              <a:solidFill>
                <a:srgbClr val="FF0000"/>
              </a:solidFill>
              <a:latin typeface="Times"/>
              <a:cs typeface="Times"/>
            </a:endParaRPr>
          </a:p>
        </p:txBody>
      </p:sp>
    </p:spTree>
    <p:extLst>
      <p:ext uri="{BB962C8B-B14F-4D97-AF65-F5344CB8AC3E}">
        <p14:creationId xmlns:p14="http://schemas.microsoft.com/office/powerpoint/2010/main" val="332358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14"/>
                                        </p:tgtEl>
                                        <p:attrNameLst>
                                          <p:attrName>style.visibility</p:attrName>
                                        </p:attrNameLst>
                                      </p:cBhvr>
                                      <p:to>
                                        <p:strVal val="visible"/>
                                      </p:to>
                                    </p:set>
                                    <p:anim calcmode="discrete" valueType="clr">
                                      <p:cBhvr override="childStyle">
                                        <p:cTn id="19" dur="80"/>
                                        <p:tgtEl>
                                          <p:spTgt spid="14"/>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4"/>
                                        </p:tgtEl>
                                        <p:attrNameLst>
                                          <p:attrName>fillcolor</p:attrName>
                                        </p:attrNameLst>
                                      </p:cBhvr>
                                      <p:tavLst>
                                        <p:tav tm="0">
                                          <p:val>
                                            <p:clrVal>
                                              <a:schemeClr val="accent2"/>
                                            </p:clrVal>
                                          </p:val>
                                        </p:tav>
                                        <p:tav tm="50000">
                                          <p:val>
                                            <p:clrVal>
                                              <a:schemeClr val="hlink"/>
                                            </p:clrVal>
                                          </p:val>
                                        </p:tav>
                                      </p:tavLst>
                                    </p:anim>
                                    <p:set>
                                      <p:cBhvr>
                                        <p:cTn id="21" dur="80"/>
                                        <p:tgtEl>
                                          <p:spTgt spid="14"/>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1" presetClass="entr" presetSubtype="4"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heel(4)">
                                      <p:cBhvr>
                                        <p:cTn id="2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0"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4" y="304800"/>
            <a:ext cx="8042276" cy="990600"/>
          </a:xfrm>
        </p:spPr>
        <p:txBody>
          <a:bodyPr/>
          <a:lstStyle/>
          <a:p>
            <a:r>
              <a:rPr lang="fr-FR" sz="3600" b="1" dirty="0"/>
              <a:t>A.T : Le Triangle thérapeutique</a:t>
            </a:r>
          </a:p>
        </p:txBody>
      </p:sp>
      <p:sp>
        <p:nvSpPr>
          <p:cNvPr id="4" name="Rectangle 3"/>
          <p:cNvSpPr/>
          <p:nvPr/>
        </p:nvSpPr>
        <p:spPr>
          <a:xfrm>
            <a:off x="914399" y="1447800"/>
            <a:ext cx="7677151" cy="707886"/>
          </a:xfrm>
          <a:prstGeom prst="rect">
            <a:avLst/>
          </a:prstGeom>
        </p:spPr>
        <p:txBody>
          <a:bodyPr wrap="square">
            <a:spAutoFit/>
          </a:bodyPr>
          <a:lstStyle/>
          <a:p>
            <a:pPr algn="ctr"/>
            <a:endParaRPr lang="fr-FR" sz="2000" b="1" dirty="0">
              <a:latin typeface="Times"/>
              <a:cs typeface="Times"/>
            </a:endParaRPr>
          </a:p>
          <a:p>
            <a:pPr algn="ctr"/>
            <a:endParaRPr lang="fr-FR" sz="2000" dirty="0">
              <a:latin typeface="Times"/>
              <a:cs typeface="Times"/>
            </a:endParaRPr>
          </a:p>
        </p:txBody>
      </p:sp>
      <p:sp>
        <p:nvSpPr>
          <p:cNvPr id="5" name="Rectangle 4"/>
          <p:cNvSpPr/>
          <p:nvPr/>
        </p:nvSpPr>
        <p:spPr>
          <a:xfrm>
            <a:off x="549274" y="1447800"/>
            <a:ext cx="8042275" cy="461665"/>
          </a:xfrm>
          <a:prstGeom prst="rect">
            <a:avLst/>
          </a:prstGeom>
        </p:spPr>
        <p:txBody>
          <a:bodyPr wrap="square">
            <a:spAutoFit/>
          </a:bodyPr>
          <a:lstStyle/>
          <a:p>
            <a:pPr algn="ctr"/>
            <a:r>
              <a:rPr lang="fr-FR" sz="2400" b="1" dirty="0">
                <a:latin typeface="Times"/>
                <a:cs typeface="Times"/>
              </a:rPr>
              <a:t>La loi des 3P ou les conditions de la réussite du contrat</a:t>
            </a:r>
          </a:p>
        </p:txBody>
      </p:sp>
      <p:cxnSp>
        <p:nvCxnSpPr>
          <p:cNvPr id="9" name="Connecteur droit avec flèche 8"/>
          <p:cNvCxnSpPr/>
          <p:nvPr/>
        </p:nvCxnSpPr>
        <p:spPr>
          <a:xfrm>
            <a:off x="2857501" y="3429000"/>
            <a:ext cx="3428998" cy="1588"/>
          </a:xfrm>
          <a:prstGeom prst="straightConnector1">
            <a:avLst/>
          </a:prstGeom>
          <a:ln w="50800">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2514600" y="3733800"/>
            <a:ext cx="4572000" cy="2246769"/>
          </a:xfrm>
          <a:prstGeom prst="rect">
            <a:avLst/>
          </a:prstGeom>
        </p:spPr>
        <p:txBody>
          <a:bodyPr wrap="square">
            <a:spAutoFit/>
          </a:bodyPr>
          <a:lstStyle/>
          <a:p>
            <a:r>
              <a:rPr lang="fr-FR" sz="2000" i="1" dirty="0">
                <a:solidFill>
                  <a:srgbClr val="0000FF"/>
                </a:solidFill>
                <a:latin typeface="Times"/>
                <a:ea typeface="Times"/>
                <a:cs typeface="Times"/>
              </a:rPr>
              <a:t>« Tu peux choisir librement. »</a:t>
            </a:r>
          </a:p>
          <a:p>
            <a:endParaRPr lang="fr-FR" sz="2000" i="1" dirty="0">
              <a:solidFill>
                <a:srgbClr val="0000FF"/>
              </a:solidFill>
              <a:latin typeface="Times"/>
              <a:ea typeface="Times"/>
              <a:cs typeface="Times"/>
            </a:endParaRPr>
          </a:p>
          <a:p>
            <a:r>
              <a:rPr lang="fr-FR" sz="2000" i="1" dirty="0">
                <a:solidFill>
                  <a:srgbClr val="0000FF"/>
                </a:solidFill>
                <a:latin typeface="Times"/>
                <a:ea typeface="Times"/>
                <a:cs typeface="Times"/>
              </a:rPr>
              <a:t>« Tu vas réussir. »</a:t>
            </a:r>
          </a:p>
          <a:p>
            <a:endParaRPr lang="fr-FR" sz="2000" i="1" dirty="0">
              <a:solidFill>
                <a:srgbClr val="0000FF"/>
              </a:solidFill>
              <a:latin typeface="Times"/>
              <a:ea typeface="Times"/>
              <a:cs typeface="Times"/>
            </a:endParaRPr>
          </a:p>
          <a:p>
            <a:r>
              <a:rPr lang="fr-FR" sz="2000" i="1" dirty="0">
                <a:solidFill>
                  <a:srgbClr val="0000FF"/>
                </a:solidFill>
                <a:latin typeface="Times"/>
                <a:ea typeface="Times"/>
                <a:cs typeface="Times"/>
              </a:rPr>
              <a:t>« Tu en es capable. »</a:t>
            </a:r>
          </a:p>
          <a:p>
            <a:endParaRPr lang="fr-FR" sz="2000" i="1" dirty="0">
              <a:solidFill>
                <a:srgbClr val="0000FF"/>
              </a:solidFill>
              <a:latin typeface="Times"/>
              <a:ea typeface="Times"/>
              <a:cs typeface="Times"/>
            </a:endParaRPr>
          </a:p>
          <a:p>
            <a:r>
              <a:rPr lang="fr-FR" sz="2000" i="1" dirty="0">
                <a:solidFill>
                  <a:srgbClr val="0000FF"/>
                </a:solidFill>
                <a:latin typeface="Times"/>
                <a:ea typeface="Times"/>
                <a:cs typeface="Times"/>
              </a:rPr>
              <a:t>« Tu en as besoin. »</a:t>
            </a:r>
          </a:p>
        </p:txBody>
      </p:sp>
      <p:sp>
        <p:nvSpPr>
          <p:cNvPr id="15" name="Rectangle 14"/>
          <p:cNvSpPr/>
          <p:nvPr/>
        </p:nvSpPr>
        <p:spPr>
          <a:xfrm>
            <a:off x="6286499" y="5272683"/>
            <a:ext cx="2743200" cy="1323439"/>
          </a:xfrm>
          <a:prstGeom prst="rect">
            <a:avLst/>
          </a:prstGeom>
        </p:spPr>
        <p:txBody>
          <a:bodyPr wrap="square">
            <a:spAutoFit/>
          </a:bodyPr>
          <a:lstStyle/>
          <a:p>
            <a:r>
              <a:rPr lang="fr-FR" sz="2000" b="1" dirty="0">
                <a:solidFill>
                  <a:srgbClr val="0000FF"/>
                </a:solidFill>
                <a:latin typeface="Times"/>
                <a:cs typeface="Times"/>
              </a:rPr>
              <a:t>Sérénité…</a:t>
            </a:r>
          </a:p>
          <a:p>
            <a:r>
              <a:rPr lang="fr-FR" sz="2000" b="1" dirty="0">
                <a:solidFill>
                  <a:srgbClr val="0000FF"/>
                </a:solidFill>
                <a:latin typeface="Times"/>
                <a:cs typeface="Times"/>
              </a:rPr>
              <a:t>J’ai le droit</a:t>
            </a:r>
          </a:p>
          <a:p>
            <a:r>
              <a:rPr lang="fr-FR" sz="2000" b="1" dirty="0">
                <a:solidFill>
                  <a:srgbClr val="0000FF"/>
                </a:solidFill>
                <a:latin typeface="Times"/>
                <a:cs typeface="Times"/>
              </a:rPr>
              <a:t>Je peux essayer</a:t>
            </a:r>
          </a:p>
          <a:p>
            <a:r>
              <a:rPr lang="fr-FR" sz="2000" b="1" dirty="0">
                <a:solidFill>
                  <a:srgbClr val="0000FF"/>
                </a:solidFill>
                <a:latin typeface="Times"/>
                <a:cs typeface="Times"/>
              </a:rPr>
              <a:t>C’est bon pour moi…</a:t>
            </a:r>
          </a:p>
        </p:txBody>
      </p:sp>
      <p:pic>
        <p:nvPicPr>
          <p:cNvPr id="10" name="Image 9"/>
          <p:cNvPicPr>
            <a:picLocks noChangeAspect="1"/>
          </p:cNvPicPr>
          <p:nvPr/>
        </p:nvPicPr>
        <p:blipFill>
          <a:blip r:embed="rId2"/>
          <a:stretch>
            <a:fillRect/>
          </a:stretch>
        </p:blipFill>
        <p:spPr>
          <a:xfrm>
            <a:off x="381000" y="2895600"/>
            <a:ext cx="1943100" cy="2235200"/>
          </a:xfrm>
          <a:prstGeom prst="rect">
            <a:avLst/>
          </a:prstGeom>
        </p:spPr>
      </p:pic>
      <p:pic>
        <p:nvPicPr>
          <p:cNvPr id="11" name="Image 10"/>
          <p:cNvPicPr>
            <a:picLocks noChangeAspect="1"/>
          </p:cNvPicPr>
          <p:nvPr/>
        </p:nvPicPr>
        <p:blipFill>
          <a:blip r:embed="rId3"/>
          <a:stretch>
            <a:fillRect/>
          </a:stretch>
        </p:blipFill>
        <p:spPr>
          <a:xfrm>
            <a:off x="6635749" y="2895600"/>
            <a:ext cx="1955800" cy="2235200"/>
          </a:xfrm>
          <a:prstGeom prst="rect">
            <a:avLst/>
          </a:prstGeom>
        </p:spPr>
      </p:pic>
      <p:sp>
        <p:nvSpPr>
          <p:cNvPr id="12" name="Rectangle 11"/>
          <p:cNvSpPr/>
          <p:nvPr/>
        </p:nvSpPr>
        <p:spPr>
          <a:xfrm>
            <a:off x="685800" y="1909465"/>
            <a:ext cx="7905749" cy="830997"/>
          </a:xfrm>
          <a:prstGeom prst="rect">
            <a:avLst/>
          </a:prstGeom>
        </p:spPr>
        <p:txBody>
          <a:bodyPr wrap="square">
            <a:spAutoFit/>
          </a:bodyPr>
          <a:lstStyle/>
          <a:p>
            <a:pPr algn="ctr"/>
            <a:r>
              <a:rPr lang="fr-FR" sz="2400" b="1" dirty="0">
                <a:solidFill>
                  <a:srgbClr val="0000FF"/>
                </a:solidFill>
                <a:latin typeface="Times"/>
                <a:cs typeface="Times"/>
              </a:rPr>
              <a:t>La Permission</a:t>
            </a:r>
          </a:p>
          <a:p>
            <a:pPr algn="ctr"/>
            <a:r>
              <a:rPr lang="fr-FR" sz="2400" dirty="0">
                <a:solidFill>
                  <a:srgbClr val="0000FF"/>
                </a:solidFill>
                <a:latin typeface="Times"/>
                <a:ea typeface="Times"/>
                <a:cs typeface="Times"/>
              </a:rPr>
              <a:t>Le </a:t>
            </a:r>
            <a:r>
              <a:rPr lang="fr-FR" sz="2400" i="1" dirty="0">
                <a:solidFill>
                  <a:srgbClr val="0000FF"/>
                </a:solidFill>
                <a:latin typeface="Times"/>
                <a:ea typeface="Times"/>
                <a:cs typeface="Times"/>
              </a:rPr>
              <a:t>Parent Nourricier Donnant  </a:t>
            </a:r>
            <a:r>
              <a:rPr lang="fr-FR" sz="2400" dirty="0">
                <a:solidFill>
                  <a:srgbClr val="0000FF"/>
                </a:solidFill>
                <a:latin typeface="Times"/>
                <a:ea typeface="Times"/>
                <a:cs typeface="Times"/>
              </a:rPr>
              <a:t>(PND +) active </a:t>
            </a:r>
            <a:r>
              <a:rPr lang="fr-FR" sz="2400" i="1" dirty="0">
                <a:solidFill>
                  <a:srgbClr val="0000FF"/>
                </a:solidFill>
                <a:latin typeface="Times"/>
                <a:ea typeface="Times"/>
                <a:cs typeface="Times"/>
              </a:rPr>
              <a:t>l’Enfant Libre</a:t>
            </a:r>
            <a:endParaRPr lang="fr-FR" sz="2400" b="1" i="1" dirty="0">
              <a:solidFill>
                <a:srgbClr val="0000FF"/>
              </a:solidFill>
              <a:latin typeface="Times"/>
              <a:cs typeface="Times"/>
            </a:endParaRPr>
          </a:p>
        </p:txBody>
      </p:sp>
    </p:spTree>
    <p:extLst>
      <p:ext uri="{BB962C8B-B14F-4D97-AF65-F5344CB8AC3E}">
        <p14:creationId xmlns:p14="http://schemas.microsoft.com/office/powerpoint/2010/main" val="294935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14"/>
                                        </p:tgtEl>
                                        <p:attrNameLst>
                                          <p:attrName>style.visibility</p:attrName>
                                        </p:attrNameLst>
                                      </p:cBhvr>
                                      <p:to>
                                        <p:strVal val="visible"/>
                                      </p:to>
                                    </p:set>
                                    <p:anim calcmode="discrete" valueType="clr">
                                      <p:cBhvr override="childStyle">
                                        <p:cTn id="19" dur="80"/>
                                        <p:tgtEl>
                                          <p:spTgt spid="14"/>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4"/>
                                        </p:tgtEl>
                                        <p:attrNameLst>
                                          <p:attrName>fillcolor</p:attrName>
                                        </p:attrNameLst>
                                      </p:cBhvr>
                                      <p:tavLst>
                                        <p:tav tm="0">
                                          <p:val>
                                            <p:clrVal>
                                              <a:schemeClr val="accent2"/>
                                            </p:clrVal>
                                          </p:val>
                                        </p:tav>
                                        <p:tav tm="50000">
                                          <p:val>
                                            <p:clrVal>
                                              <a:schemeClr val="hlink"/>
                                            </p:clrVal>
                                          </p:val>
                                        </p:tav>
                                      </p:tavLst>
                                    </p:anim>
                                    <p:set>
                                      <p:cBhvr>
                                        <p:cTn id="21" dur="80"/>
                                        <p:tgtEl>
                                          <p:spTgt spid="14"/>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1" presetClass="entr" presetSubtype="4"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heel(4)">
                                      <p:cBhvr>
                                        <p:cTn id="2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4" y="304800"/>
            <a:ext cx="8042276" cy="990600"/>
          </a:xfrm>
        </p:spPr>
        <p:txBody>
          <a:bodyPr/>
          <a:lstStyle/>
          <a:p>
            <a:r>
              <a:rPr lang="fr-FR" sz="3600" b="1" dirty="0"/>
              <a:t>A.T : Le Triangle thérapeutique</a:t>
            </a:r>
          </a:p>
        </p:txBody>
      </p:sp>
      <p:sp>
        <p:nvSpPr>
          <p:cNvPr id="4" name="Rectangle 3"/>
          <p:cNvSpPr/>
          <p:nvPr/>
        </p:nvSpPr>
        <p:spPr>
          <a:xfrm>
            <a:off x="914399" y="1447800"/>
            <a:ext cx="7677151" cy="707886"/>
          </a:xfrm>
          <a:prstGeom prst="rect">
            <a:avLst/>
          </a:prstGeom>
        </p:spPr>
        <p:txBody>
          <a:bodyPr wrap="square">
            <a:spAutoFit/>
          </a:bodyPr>
          <a:lstStyle/>
          <a:p>
            <a:pPr algn="ctr"/>
            <a:endParaRPr lang="fr-FR" sz="2000" b="1" dirty="0">
              <a:latin typeface="Times"/>
              <a:cs typeface="Times"/>
            </a:endParaRPr>
          </a:p>
          <a:p>
            <a:pPr algn="ctr"/>
            <a:endParaRPr lang="fr-FR" sz="2000" dirty="0">
              <a:latin typeface="Times"/>
              <a:cs typeface="Times"/>
            </a:endParaRPr>
          </a:p>
        </p:txBody>
      </p:sp>
      <p:sp>
        <p:nvSpPr>
          <p:cNvPr id="5" name="Rectangle 4"/>
          <p:cNvSpPr/>
          <p:nvPr/>
        </p:nvSpPr>
        <p:spPr>
          <a:xfrm>
            <a:off x="549274" y="1447800"/>
            <a:ext cx="8042275" cy="461665"/>
          </a:xfrm>
          <a:prstGeom prst="rect">
            <a:avLst/>
          </a:prstGeom>
        </p:spPr>
        <p:txBody>
          <a:bodyPr wrap="square">
            <a:spAutoFit/>
          </a:bodyPr>
          <a:lstStyle/>
          <a:p>
            <a:pPr algn="ctr"/>
            <a:r>
              <a:rPr lang="fr-FR" sz="2400" b="1" dirty="0">
                <a:latin typeface="Times"/>
                <a:cs typeface="Times"/>
              </a:rPr>
              <a:t>La loi des 3P ou les conditions de la réussite du contrat</a:t>
            </a:r>
          </a:p>
        </p:txBody>
      </p:sp>
      <p:cxnSp>
        <p:nvCxnSpPr>
          <p:cNvPr id="9" name="Connecteur droit avec flèche 8"/>
          <p:cNvCxnSpPr/>
          <p:nvPr/>
        </p:nvCxnSpPr>
        <p:spPr>
          <a:xfrm>
            <a:off x="2857501" y="3429000"/>
            <a:ext cx="3428998" cy="1588"/>
          </a:xfrm>
          <a:prstGeom prst="straightConnector1">
            <a:avLst/>
          </a:prstGeom>
          <a:ln w="50800">
            <a:solidFill>
              <a:srgbClr val="800000"/>
            </a:solidFill>
            <a:tailEnd type="arrow"/>
          </a:ln>
        </p:spPr>
        <p:style>
          <a:lnRef idx="2">
            <a:schemeClr val="accent1"/>
          </a:lnRef>
          <a:fillRef idx="0">
            <a:schemeClr val="accent1"/>
          </a:fillRef>
          <a:effectRef idx="1">
            <a:schemeClr val="accent1"/>
          </a:effectRef>
          <a:fontRef idx="minor">
            <a:schemeClr val="tx1"/>
          </a:fontRef>
        </p:style>
      </p:cxnSp>
      <p:sp>
        <p:nvSpPr>
          <p:cNvPr id="15" name="Rectangle 14"/>
          <p:cNvSpPr/>
          <p:nvPr/>
        </p:nvSpPr>
        <p:spPr>
          <a:xfrm>
            <a:off x="6248400" y="5270500"/>
            <a:ext cx="2743199" cy="1323439"/>
          </a:xfrm>
          <a:prstGeom prst="rect">
            <a:avLst/>
          </a:prstGeom>
        </p:spPr>
        <p:txBody>
          <a:bodyPr wrap="square">
            <a:spAutoFit/>
          </a:bodyPr>
          <a:lstStyle/>
          <a:p>
            <a:r>
              <a:rPr lang="fr-FR" sz="2000" b="1" dirty="0">
                <a:solidFill>
                  <a:srgbClr val="800000"/>
                </a:solidFill>
                <a:latin typeface="Times"/>
                <a:cs typeface="Times"/>
              </a:rPr>
              <a:t>Motivation intrinsèque</a:t>
            </a:r>
          </a:p>
          <a:p>
            <a:r>
              <a:rPr lang="fr-FR" sz="2000" b="1" dirty="0">
                <a:solidFill>
                  <a:srgbClr val="800000"/>
                </a:solidFill>
                <a:latin typeface="Times"/>
                <a:cs typeface="Times"/>
              </a:rPr>
              <a:t>J’en ai envie…</a:t>
            </a:r>
          </a:p>
          <a:p>
            <a:r>
              <a:rPr lang="fr-FR" sz="2000" b="1" dirty="0">
                <a:solidFill>
                  <a:srgbClr val="800000"/>
                </a:solidFill>
                <a:latin typeface="Times"/>
                <a:cs typeface="Times"/>
              </a:rPr>
              <a:t>J’agis !</a:t>
            </a:r>
          </a:p>
          <a:p>
            <a:r>
              <a:rPr lang="fr-FR" sz="2000" b="1" dirty="0">
                <a:solidFill>
                  <a:srgbClr val="800000"/>
                </a:solidFill>
                <a:latin typeface="Times"/>
                <a:cs typeface="Times"/>
              </a:rPr>
              <a:t>Je réalise !</a:t>
            </a:r>
          </a:p>
        </p:txBody>
      </p:sp>
      <p:pic>
        <p:nvPicPr>
          <p:cNvPr id="11" name="Image 10"/>
          <p:cNvPicPr>
            <a:picLocks noChangeAspect="1"/>
          </p:cNvPicPr>
          <p:nvPr/>
        </p:nvPicPr>
        <p:blipFill>
          <a:blip r:embed="rId2"/>
          <a:stretch>
            <a:fillRect/>
          </a:stretch>
        </p:blipFill>
        <p:spPr>
          <a:xfrm>
            <a:off x="6635749" y="2895600"/>
            <a:ext cx="1955800" cy="2235200"/>
          </a:xfrm>
          <a:prstGeom prst="rect">
            <a:avLst/>
          </a:prstGeom>
        </p:spPr>
      </p:pic>
      <p:sp>
        <p:nvSpPr>
          <p:cNvPr id="12" name="Rectangle 11"/>
          <p:cNvSpPr/>
          <p:nvPr/>
        </p:nvSpPr>
        <p:spPr>
          <a:xfrm>
            <a:off x="3054350" y="3731617"/>
            <a:ext cx="3035299" cy="2862322"/>
          </a:xfrm>
          <a:prstGeom prst="rect">
            <a:avLst/>
          </a:prstGeom>
        </p:spPr>
        <p:txBody>
          <a:bodyPr wrap="square">
            <a:spAutoFit/>
          </a:bodyPr>
          <a:lstStyle/>
          <a:p>
            <a:r>
              <a:rPr lang="fr-FR" sz="2000" i="1" dirty="0">
                <a:solidFill>
                  <a:srgbClr val="800000"/>
                </a:solidFill>
                <a:latin typeface="Times"/>
                <a:cs typeface="Times"/>
              </a:rPr>
              <a:t>« Le contrat est clair. »</a:t>
            </a:r>
          </a:p>
          <a:p>
            <a:endParaRPr lang="fr-FR" sz="2000" i="1" dirty="0">
              <a:solidFill>
                <a:srgbClr val="800000"/>
              </a:solidFill>
              <a:latin typeface="Times"/>
              <a:cs typeface="Times"/>
            </a:endParaRPr>
          </a:p>
          <a:p>
            <a:r>
              <a:rPr lang="fr-FR" sz="2000" i="1" dirty="0">
                <a:solidFill>
                  <a:srgbClr val="800000"/>
                </a:solidFill>
                <a:latin typeface="Times"/>
                <a:cs typeface="Times"/>
              </a:rPr>
              <a:t>« C’est réaliste… »</a:t>
            </a:r>
          </a:p>
          <a:p>
            <a:endParaRPr lang="fr-FR" sz="2000" i="1" dirty="0">
              <a:solidFill>
                <a:srgbClr val="800000"/>
              </a:solidFill>
              <a:latin typeface="Times"/>
              <a:cs typeface="Times"/>
            </a:endParaRPr>
          </a:p>
          <a:p>
            <a:r>
              <a:rPr lang="fr-FR" sz="2000" i="1" dirty="0">
                <a:solidFill>
                  <a:srgbClr val="800000"/>
                </a:solidFill>
                <a:latin typeface="Times"/>
                <a:cs typeface="Times"/>
              </a:rPr>
              <a:t>« C’est faisable ! »</a:t>
            </a:r>
          </a:p>
          <a:p>
            <a:endParaRPr lang="fr-FR" sz="2000" i="1" dirty="0">
              <a:solidFill>
                <a:srgbClr val="800000"/>
              </a:solidFill>
              <a:latin typeface="Times"/>
              <a:cs typeface="Times"/>
            </a:endParaRPr>
          </a:p>
          <a:p>
            <a:r>
              <a:rPr lang="fr-FR" sz="2000" i="1" dirty="0">
                <a:solidFill>
                  <a:srgbClr val="800000"/>
                </a:solidFill>
                <a:latin typeface="Times"/>
                <a:cs typeface="Times"/>
              </a:rPr>
              <a:t>« C’est utile… »</a:t>
            </a:r>
          </a:p>
          <a:p>
            <a:endParaRPr lang="fr-FR" sz="2000" i="1" dirty="0">
              <a:solidFill>
                <a:srgbClr val="800000"/>
              </a:solidFill>
              <a:latin typeface="Times"/>
              <a:cs typeface="Times"/>
            </a:endParaRPr>
          </a:p>
          <a:p>
            <a:r>
              <a:rPr lang="fr-FR" sz="2000" i="1" dirty="0">
                <a:solidFill>
                  <a:srgbClr val="800000"/>
                </a:solidFill>
                <a:latin typeface="Times"/>
                <a:cs typeface="Times"/>
              </a:rPr>
              <a:t>« Je vais y arriver… »</a:t>
            </a:r>
          </a:p>
        </p:txBody>
      </p:sp>
      <p:pic>
        <p:nvPicPr>
          <p:cNvPr id="13" name="Image 12"/>
          <p:cNvPicPr>
            <a:picLocks noChangeAspect="1"/>
          </p:cNvPicPr>
          <p:nvPr/>
        </p:nvPicPr>
        <p:blipFill>
          <a:blip r:embed="rId3"/>
          <a:stretch>
            <a:fillRect/>
          </a:stretch>
        </p:blipFill>
        <p:spPr>
          <a:xfrm>
            <a:off x="549274" y="3048000"/>
            <a:ext cx="1943100" cy="2222500"/>
          </a:xfrm>
          <a:prstGeom prst="rect">
            <a:avLst/>
          </a:prstGeom>
        </p:spPr>
      </p:pic>
      <p:sp>
        <p:nvSpPr>
          <p:cNvPr id="10" name="Rectangle 9"/>
          <p:cNvSpPr/>
          <p:nvPr/>
        </p:nvSpPr>
        <p:spPr>
          <a:xfrm>
            <a:off x="1676400" y="1909465"/>
            <a:ext cx="5943600" cy="830997"/>
          </a:xfrm>
          <a:prstGeom prst="rect">
            <a:avLst/>
          </a:prstGeom>
        </p:spPr>
        <p:txBody>
          <a:bodyPr wrap="square">
            <a:spAutoFit/>
          </a:bodyPr>
          <a:lstStyle/>
          <a:p>
            <a:pPr algn="ctr"/>
            <a:r>
              <a:rPr lang="fr-FR" sz="2400" b="1" dirty="0">
                <a:solidFill>
                  <a:srgbClr val="800000"/>
                </a:solidFill>
                <a:latin typeface="Times"/>
                <a:cs typeface="Times"/>
              </a:rPr>
              <a:t>La Puissance</a:t>
            </a:r>
          </a:p>
          <a:p>
            <a:pPr algn="ctr"/>
            <a:r>
              <a:rPr lang="fr-FR" sz="2400" i="1" dirty="0">
                <a:solidFill>
                  <a:srgbClr val="800000"/>
                </a:solidFill>
                <a:latin typeface="Times"/>
                <a:ea typeface="Times"/>
                <a:cs typeface="Times"/>
              </a:rPr>
              <a:t>L’Adulte</a:t>
            </a:r>
            <a:r>
              <a:rPr lang="fr-FR" sz="2400" dirty="0">
                <a:solidFill>
                  <a:srgbClr val="800000"/>
                </a:solidFill>
                <a:latin typeface="Times"/>
                <a:ea typeface="Times"/>
                <a:cs typeface="Times"/>
              </a:rPr>
              <a:t> active </a:t>
            </a:r>
            <a:r>
              <a:rPr lang="fr-FR" sz="2400" i="1" dirty="0">
                <a:solidFill>
                  <a:srgbClr val="800000"/>
                </a:solidFill>
                <a:latin typeface="Times"/>
                <a:ea typeface="Times"/>
                <a:cs typeface="Times"/>
              </a:rPr>
              <a:t>l’Enfant Li</a:t>
            </a:r>
            <a:r>
              <a:rPr lang="fr-FR" sz="2400" i="1" dirty="0">
                <a:latin typeface="Times"/>
                <a:ea typeface="Times"/>
                <a:cs typeface="Times"/>
              </a:rPr>
              <a:t>bre</a:t>
            </a:r>
            <a:endParaRPr lang="fr-FR" sz="2400" b="1" i="1" dirty="0">
              <a:latin typeface="Times"/>
              <a:cs typeface="Times"/>
            </a:endParaRPr>
          </a:p>
        </p:txBody>
      </p:sp>
    </p:spTree>
    <p:extLst>
      <p:ext uri="{BB962C8B-B14F-4D97-AF65-F5344CB8AC3E}">
        <p14:creationId xmlns:p14="http://schemas.microsoft.com/office/powerpoint/2010/main" val="3600962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12"/>
                                        </p:tgtEl>
                                        <p:attrNameLst>
                                          <p:attrName>style.visibility</p:attrName>
                                        </p:attrNameLst>
                                      </p:cBhvr>
                                      <p:to>
                                        <p:strVal val="visible"/>
                                      </p:to>
                                    </p:set>
                                    <p:anim calcmode="discrete" valueType="clr">
                                      <p:cBhvr override="childStyle">
                                        <p:cTn id="19"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2"/>
                                        </p:tgtEl>
                                        <p:attrNameLst>
                                          <p:attrName>fillcolor</p:attrName>
                                        </p:attrNameLst>
                                      </p:cBhvr>
                                      <p:tavLst>
                                        <p:tav tm="0">
                                          <p:val>
                                            <p:clrVal>
                                              <a:schemeClr val="accent2"/>
                                            </p:clrVal>
                                          </p:val>
                                        </p:tav>
                                        <p:tav tm="50000">
                                          <p:val>
                                            <p:clrVal>
                                              <a:schemeClr val="hlink"/>
                                            </p:clrVal>
                                          </p:val>
                                        </p:tav>
                                      </p:tavLst>
                                    </p:anim>
                                    <p:set>
                                      <p:cBhvr>
                                        <p:cTn id="21" dur="80"/>
                                        <p:tgtEl>
                                          <p:spTgt spid="12"/>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1" presetClass="entr" presetSubtype="4"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heel(4)">
                                      <p:cBhvr>
                                        <p:cTn id="2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2" grpId="0"/>
      <p:bldP spid="10"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50862" y="304800"/>
            <a:ext cx="8042276" cy="609600"/>
          </a:xfrm>
          <a:prstGeom prst="rect">
            <a:avLst/>
          </a:prstGeom>
        </p:spPr>
        <p:txBody>
          <a:bodyPr bIns="9144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400" b="1" i="0" u="none" strike="noStrike" kern="1200" cap="none" spc="0" normalizeH="0" baseline="0" noProof="0" dirty="0">
                <a:ln>
                  <a:noFill/>
                </a:ln>
                <a:solidFill>
                  <a:schemeClr val="tx2"/>
                </a:solidFill>
                <a:effectLst/>
                <a:uLnTx/>
                <a:uFillTx/>
                <a:latin typeface="+mj-lt"/>
                <a:ea typeface="+mj-ea"/>
                <a:cs typeface="+mj-cs"/>
              </a:rPr>
              <a:t>A.T : Positions de vie (F. Ernst)</a:t>
            </a:r>
          </a:p>
        </p:txBody>
      </p:sp>
      <p:sp>
        <p:nvSpPr>
          <p:cNvPr id="5" name="Rectangle 4"/>
          <p:cNvSpPr/>
          <p:nvPr/>
        </p:nvSpPr>
        <p:spPr>
          <a:xfrm>
            <a:off x="914399" y="1447800"/>
            <a:ext cx="7677151" cy="707886"/>
          </a:xfrm>
          <a:prstGeom prst="rect">
            <a:avLst/>
          </a:prstGeom>
        </p:spPr>
        <p:txBody>
          <a:bodyPr wrap="square">
            <a:spAutoFit/>
          </a:bodyPr>
          <a:lstStyle/>
          <a:p>
            <a:pPr algn="ctr"/>
            <a:endParaRPr lang="fr-FR" sz="2000" b="1">
              <a:latin typeface="Times"/>
              <a:cs typeface="Times"/>
            </a:endParaRPr>
          </a:p>
          <a:p>
            <a:pPr algn="ctr"/>
            <a:endParaRPr lang="fr-FR" sz="2000" dirty="0">
              <a:latin typeface="Times"/>
              <a:cs typeface="Times"/>
            </a:endParaRPr>
          </a:p>
        </p:txBody>
      </p:sp>
      <p:pic>
        <p:nvPicPr>
          <p:cNvPr id="6" name="Image 5"/>
          <p:cNvPicPr>
            <a:picLocks noChangeAspect="1"/>
          </p:cNvPicPr>
          <p:nvPr/>
        </p:nvPicPr>
        <p:blipFill>
          <a:blip r:embed="rId2" cstate="print"/>
          <a:stretch>
            <a:fillRect/>
          </a:stretch>
        </p:blipFill>
        <p:spPr>
          <a:xfrm>
            <a:off x="550862" y="1123528"/>
            <a:ext cx="8288338" cy="5257800"/>
          </a:xfrm>
          <a:prstGeom prst="rect">
            <a:avLst/>
          </a:prstGeom>
        </p:spPr>
      </p:pic>
      <p:sp>
        <p:nvSpPr>
          <p:cNvPr id="7" name="Espace réservé du numéro de diapositive 6"/>
          <p:cNvSpPr>
            <a:spLocks noGrp="1"/>
          </p:cNvSpPr>
          <p:nvPr>
            <p:ph type="sldNum" sz="quarter" idx="12"/>
          </p:nvPr>
        </p:nvSpPr>
        <p:spPr/>
        <p:txBody>
          <a:bodyPr/>
          <a:lstStyle/>
          <a:p>
            <a:fld id="{CF4668DC-857F-487D-BFFA-8C0CA5037977}" type="slidenum">
              <a:rPr lang="fr-BE" smtClean="0"/>
              <a:pPr/>
              <a:t>48</a:t>
            </a:fld>
            <a:endParaRPr lang="fr-BE"/>
          </a:p>
        </p:txBody>
      </p:sp>
      <p:sp>
        <p:nvSpPr>
          <p:cNvPr id="8" name="Espace réservé du pied de page 7"/>
          <p:cNvSpPr>
            <a:spLocks noGrp="1"/>
          </p:cNvSpPr>
          <p:nvPr>
            <p:ph type="ftr" sz="quarter" idx="11"/>
          </p:nvPr>
        </p:nvSpPr>
        <p:spPr/>
        <p:txBody>
          <a:bodyPr/>
          <a:lstStyle/>
          <a:p>
            <a:r>
              <a:rPr lang="fr-BE"/>
              <a:t>Monique Lafont Formation Conseil</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fr-FR" sz="3200" b="1" dirty="0"/>
              <a:t>AT exercices </a:t>
            </a:r>
          </a:p>
        </p:txBody>
      </p:sp>
      <p:sp>
        <p:nvSpPr>
          <p:cNvPr id="2" name="Espace réservé du pied de page 1"/>
          <p:cNvSpPr>
            <a:spLocks noGrp="1"/>
          </p:cNvSpPr>
          <p:nvPr>
            <p:ph type="ftr" sz="quarter" idx="11"/>
          </p:nvPr>
        </p:nvSpPr>
        <p:spPr/>
        <p:txBody>
          <a:bodyPr/>
          <a:lstStyle/>
          <a:p>
            <a:r>
              <a:rPr lang="fr-BE"/>
              <a:t>Monique Lafont Formation Conseil</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49</a:t>
            </a:fld>
            <a:endParaRPr lang="fr-BE"/>
          </a:p>
        </p:txBody>
      </p:sp>
      <p:sp>
        <p:nvSpPr>
          <p:cNvPr id="6" name="Espace réservé du contenu 5"/>
          <p:cNvSpPr>
            <a:spLocks noGrp="1"/>
          </p:cNvSpPr>
          <p:nvPr>
            <p:ph sz="quarter" idx="1"/>
          </p:nvPr>
        </p:nvSpPr>
        <p:spPr/>
        <p:txBody>
          <a:bodyPr>
            <a:normAutofit fontScale="92500" lnSpcReduction="20000"/>
          </a:bodyPr>
          <a:lstStyle/>
          <a:p>
            <a:r>
              <a:rPr lang="fr-FR" b="1" dirty="0"/>
              <a:t>Identifiez votre parent professionnel </a:t>
            </a:r>
          </a:p>
          <a:p>
            <a:pPr>
              <a:buNone/>
            </a:pPr>
            <a:r>
              <a:rPr lang="fr-FR" dirty="0"/>
              <a:t>Choisissez </a:t>
            </a:r>
            <a:r>
              <a:rPr lang="fr-FR" b="1" dirty="0"/>
              <a:t>la personne </a:t>
            </a:r>
            <a:r>
              <a:rPr lang="fr-FR" dirty="0"/>
              <a:t>qui dans votre passé vous a le plus influencé sur le plan professionnel </a:t>
            </a:r>
          </a:p>
          <a:p>
            <a:pPr>
              <a:buNone/>
            </a:pPr>
            <a:r>
              <a:rPr lang="fr-FR" dirty="0"/>
              <a:t>Rappelez-vous ce qu’elle disait et faisait par rapport aux thèmes suivants et notez-le : </a:t>
            </a:r>
          </a:p>
          <a:p>
            <a:pPr>
              <a:buFontTx/>
              <a:buChar char="-"/>
            </a:pPr>
            <a:r>
              <a:rPr lang="fr-FR" b="1" dirty="0"/>
              <a:t>L’argent</a:t>
            </a:r>
          </a:p>
          <a:p>
            <a:pPr>
              <a:buFontTx/>
              <a:buChar char="-"/>
            </a:pPr>
            <a:r>
              <a:rPr lang="fr-FR" b="1" dirty="0"/>
              <a:t>Le travail</a:t>
            </a:r>
          </a:p>
          <a:p>
            <a:pPr>
              <a:buFontTx/>
              <a:buChar char="-"/>
            </a:pPr>
            <a:r>
              <a:rPr lang="fr-FR" b="1" dirty="0"/>
              <a:t>Le pouvoir</a:t>
            </a:r>
          </a:p>
          <a:p>
            <a:pPr>
              <a:buFontTx/>
              <a:buChar char="-"/>
            </a:pPr>
            <a:r>
              <a:rPr lang="fr-FR" b="1" dirty="0"/>
              <a:t>Les diplômes</a:t>
            </a:r>
          </a:p>
          <a:p>
            <a:pPr>
              <a:buFontTx/>
              <a:buChar char="-"/>
            </a:pPr>
            <a:r>
              <a:rPr lang="fr-FR" b="1" dirty="0"/>
              <a:t>La prise de décision </a:t>
            </a:r>
          </a:p>
          <a:p>
            <a:pPr>
              <a:buFontTx/>
              <a:buChar char="-"/>
            </a:pPr>
            <a:r>
              <a:rPr lang="fr-FR" dirty="0"/>
              <a:t>Que </a:t>
            </a:r>
            <a:r>
              <a:rPr lang="fr-FR" b="1" dirty="0"/>
              <a:t>souhaitaien</a:t>
            </a:r>
            <a:r>
              <a:rPr lang="fr-FR" dirty="0"/>
              <a:t>t professionnellement vos parents pour vous ?</a:t>
            </a:r>
          </a:p>
          <a:p>
            <a:pPr>
              <a:buFontTx/>
              <a:buChar char="-"/>
            </a:pPr>
            <a:r>
              <a:rPr lang="fr-FR" dirty="0"/>
              <a:t>Quelles orientations professionnelles vous </a:t>
            </a:r>
            <a:r>
              <a:rPr lang="fr-FR" b="1" dirty="0"/>
              <a:t>interdisaient-ils</a:t>
            </a:r>
            <a:r>
              <a:rPr lang="fr-FR"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r>
              <a:rPr lang="fr-FR" sz="2400" b="1" dirty="0"/>
              <a:t>1. Apports des théories de l’information : enjeux et limites</a:t>
            </a:r>
            <a:br>
              <a:rPr lang="fr-FR" sz="2400" b="1" dirty="0"/>
            </a:br>
            <a:r>
              <a:rPr lang="fr-FR" sz="2400" b="1" i="1" dirty="0"/>
              <a:t>suite</a:t>
            </a:r>
            <a:r>
              <a:rPr lang="fr-FR" sz="2400" b="1" dirty="0"/>
              <a:t>.</a:t>
            </a:r>
          </a:p>
        </p:txBody>
      </p:sp>
      <p:sp>
        <p:nvSpPr>
          <p:cNvPr id="20" name="Espace réservé du contenu 19"/>
          <p:cNvSpPr>
            <a:spLocks noGrp="1"/>
          </p:cNvSpPr>
          <p:nvPr>
            <p:ph sz="quarter" idx="1"/>
          </p:nvPr>
        </p:nvSpPr>
        <p:spPr/>
        <p:txBody>
          <a:bodyPr>
            <a:normAutofit/>
          </a:bodyPr>
          <a:lstStyle/>
          <a:p>
            <a:pPr>
              <a:buFont typeface="Arial" pitchFamily="34" charset="0"/>
              <a:buChar char="•"/>
            </a:pPr>
            <a:r>
              <a:rPr lang="fr-FR" sz="2400" b="1" i="1" dirty="0"/>
              <a:t>Schéma de N. Wiener (1960) mathématicien américain, fondateur de la cybernétique </a:t>
            </a:r>
          </a:p>
          <a:p>
            <a:r>
              <a:rPr lang="fr-FR" sz="2000" dirty="0"/>
              <a:t>Modifie le schéma linéaire par l’introduction d’une notion prioritaire , celle de </a:t>
            </a:r>
            <a:r>
              <a:rPr lang="fr-FR" sz="2000" i="1" dirty="0" err="1"/>
              <a:t>feed</a:t>
            </a:r>
            <a:r>
              <a:rPr lang="fr-FR" sz="2000" i="1" dirty="0"/>
              <a:t> back ou boucle de rétroaction </a:t>
            </a:r>
            <a:r>
              <a:rPr lang="fr-FR" sz="2000" b="1" i="1" dirty="0"/>
              <a:t>: </a:t>
            </a:r>
            <a:r>
              <a:rPr lang="fr-FR" sz="2000" dirty="0"/>
              <a:t>l’émission du message entraîne des réactions de la part du récepteur, lesquelles influencent en retour l’émetteur qui peut réajuster son message</a:t>
            </a:r>
          </a:p>
          <a:p>
            <a:r>
              <a:rPr lang="fr-FR" sz="2000" b="1" i="1" dirty="0"/>
              <a:t>Intérêt : </a:t>
            </a:r>
            <a:r>
              <a:rPr lang="fr-FR" sz="2000" b="1" dirty="0"/>
              <a:t>Le </a:t>
            </a:r>
            <a:r>
              <a:rPr lang="fr-FR" sz="2000" b="1" dirty="0" err="1"/>
              <a:t>feed</a:t>
            </a:r>
            <a:r>
              <a:rPr lang="fr-FR" sz="2000" b="1" dirty="0"/>
              <a:t> back sert d’instance régulatrice </a:t>
            </a:r>
            <a:r>
              <a:rPr lang="fr-FR" sz="2000" dirty="0"/>
              <a:t>et garantit peu ou prou la fiabilité du système</a:t>
            </a:r>
          </a:p>
        </p:txBody>
      </p:sp>
      <p:sp>
        <p:nvSpPr>
          <p:cNvPr id="7" name="Rectangle 6"/>
          <p:cNvSpPr/>
          <p:nvPr/>
        </p:nvSpPr>
        <p:spPr>
          <a:xfrm>
            <a:off x="2195736" y="2060848"/>
            <a:ext cx="4572000" cy="2308324"/>
          </a:xfrm>
          <a:prstGeom prst="rect">
            <a:avLst/>
          </a:prstGeom>
        </p:spPr>
        <p:txBody>
          <a:bodyPr>
            <a:spAutoFit/>
          </a:bodyPr>
          <a:lstStyle/>
          <a:p>
            <a:pPr>
              <a:buNone/>
            </a:pPr>
            <a:endParaRPr lang="fr-FR" dirty="0"/>
          </a:p>
          <a:p>
            <a:pPr>
              <a:buNone/>
            </a:pPr>
            <a:endParaRPr lang="fr-FR" dirty="0"/>
          </a:p>
          <a:p>
            <a:pPr>
              <a:buNone/>
            </a:pPr>
            <a:endParaRPr lang="fr-FR" dirty="0"/>
          </a:p>
          <a:p>
            <a:pPr>
              <a:buNone/>
            </a:pPr>
            <a:endParaRPr lang="fr-FR" dirty="0"/>
          </a:p>
          <a:p>
            <a:endParaRPr lang="fr-FR" dirty="0"/>
          </a:p>
          <a:p>
            <a:r>
              <a:rPr lang="fr-FR" dirty="0"/>
              <a:t> </a:t>
            </a:r>
          </a:p>
          <a:p>
            <a:pPr>
              <a:buNone/>
            </a:pPr>
            <a:endParaRPr lang="fr-FR" dirty="0"/>
          </a:p>
          <a:p>
            <a:pPr>
              <a:buNone/>
            </a:pPr>
            <a:endParaRPr lang="fr-FR" dirty="0"/>
          </a:p>
        </p:txBody>
      </p:sp>
      <p:sp>
        <p:nvSpPr>
          <p:cNvPr id="8" name="Rectangle 7"/>
          <p:cNvSpPr/>
          <p:nvPr/>
        </p:nvSpPr>
        <p:spPr>
          <a:xfrm>
            <a:off x="1043608" y="4941168"/>
            <a:ext cx="151216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Emetteur</a:t>
            </a:r>
          </a:p>
        </p:txBody>
      </p:sp>
      <p:cxnSp>
        <p:nvCxnSpPr>
          <p:cNvPr id="10" name="Connecteur droit 9"/>
          <p:cNvCxnSpPr/>
          <p:nvPr/>
        </p:nvCxnSpPr>
        <p:spPr>
          <a:xfrm>
            <a:off x="2771800" y="5517232"/>
            <a:ext cx="4464496" cy="0"/>
          </a:xfrm>
          <a:prstGeom prst="line">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Flèche courbée vers le haut 11"/>
          <p:cNvSpPr/>
          <p:nvPr/>
        </p:nvSpPr>
        <p:spPr>
          <a:xfrm>
            <a:off x="2915816" y="5661248"/>
            <a:ext cx="3744416" cy="504056"/>
          </a:xfrm>
          <a:prstGeom prst="curvedUpArrow">
            <a:avLst>
              <a:gd name="adj1" fmla="val 50000"/>
              <a:gd name="adj2" fmla="val 0"/>
              <a:gd name="adj3" fmla="val 0"/>
            </a:avLst>
          </a:prstGeom>
          <a:ln w="57150">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Flèche courbée vers le bas 12"/>
          <p:cNvSpPr/>
          <p:nvPr/>
        </p:nvSpPr>
        <p:spPr>
          <a:xfrm>
            <a:off x="2915816" y="4581128"/>
            <a:ext cx="3600400" cy="864096"/>
          </a:xfrm>
          <a:prstGeom prst="curvedDownArrow">
            <a:avLst/>
          </a:prstGeom>
          <a:ln w="57150">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Rectangle 14"/>
          <p:cNvSpPr/>
          <p:nvPr/>
        </p:nvSpPr>
        <p:spPr>
          <a:xfrm>
            <a:off x="7308304" y="4869160"/>
            <a:ext cx="152055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1</a:t>
            </a:r>
            <a:r>
              <a:rPr lang="fr-FR" dirty="0"/>
              <a:t>. Récepteur </a:t>
            </a:r>
          </a:p>
        </p:txBody>
      </p:sp>
      <p:sp>
        <p:nvSpPr>
          <p:cNvPr id="17" name="ZoneTexte 16"/>
          <p:cNvSpPr txBox="1"/>
          <p:nvPr/>
        </p:nvSpPr>
        <p:spPr>
          <a:xfrm>
            <a:off x="4572000" y="5733256"/>
            <a:ext cx="1058269" cy="400110"/>
          </a:xfrm>
          <a:prstGeom prst="rect">
            <a:avLst/>
          </a:prstGeom>
          <a:noFill/>
        </p:spPr>
        <p:txBody>
          <a:bodyPr wrap="square" rtlCol="0">
            <a:spAutoFit/>
          </a:bodyPr>
          <a:lstStyle/>
          <a:p>
            <a:r>
              <a:rPr lang="fr-FR" sz="2000" b="1" dirty="0"/>
              <a:t>2</a:t>
            </a:r>
          </a:p>
        </p:txBody>
      </p:sp>
      <p:sp>
        <p:nvSpPr>
          <p:cNvPr id="19" name="ZoneTexte 18"/>
          <p:cNvSpPr txBox="1"/>
          <p:nvPr/>
        </p:nvSpPr>
        <p:spPr>
          <a:xfrm>
            <a:off x="4139952" y="4293096"/>
            <a:ext cx="1080120" cy="400110"/>
          </a:xfrm>
          <a:prstGeom prst="rect">
            <a:avLst/>
          </a:prstGeom>
          <a:noFill/>
        </p:spPr>
        <p:txBody>
          <a:bodyPr wrap="square" rtlCol="0">
            <a:spAutoFit/>
          </a:bodyPr>
          <a:lstStyle/>
          <a:p>
            <a:r>
              <a:rPr lang="fr-FR" sz="2000" b="1" dirty="0"/>
              <a:t>3</a:t>
            </a:r>
          </a:p>
        </p:txBody>
      </p:sp>
      <p:sp>
        <p:nvSpPr>
          <p:cNvPr id="14" name="Espace réservé du numéro de diapositive 13"/>
          <p:cNvSpPr>
            <a:spLocks noGrp="1"/>
          </p:cNvSpPr>
          <p:nvPr>
            <p:ph type="sldNum" sz="quarter" idx="12"/>
          </p:nvPr>
        </p:nvSpPr>
        <p:spPr/>
        <p:txBody>
          <a:bodyPr/>
          <a:lstStyle/>
          <a:p>
            <a:fld id="{CF4668DC-857F-487D-BFFA-8C0CA5037977}" type="slidenum">
              <a:rPr lang="fr-BE" smtClean="0"/>
              <a:pPr/>
              <a:t>5</a:t>
            </a:fld>
            <a:endParaRPr lang="fr-BE"/>
          </a:p>
        </p:txBody>
      </p:sp>
      <p:sp>
        <p:nvSpPr>
          <p:cNvPr id="16" name="Espace réservé du pied de page 15"/>
          <p:cNvSpPr>
            <a:spLocks noGrp="1"/>
          </p:cNvSpPr>
          <p:nvPr>
            <p:ph type="ftr" sz="quarter" idx="11"/>
          </p:nvPr>
        </p:nvSpPr>
        <p:spPr/>
        <p:txBody>
          <a:bodyPr/>
          <a:lstStyle/>
          <a:p>
            <a:r>
              <a:rPr lang="fr-BE"/>
              <a:t>Monique Lafont Formation Conseil</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a:bodyPr>
          <a:lstStyle/>
          <a:p>
            <a:r>
              <a:rPr lang="fr-FR" sz="3200" b="1" dirty="0"/>
              <a:t>AT exercices </a:t>
            </a:r>
          </a:p>
        </p:txBody>
      </p:sp>
      <p:sp>
        <p:nvSpPr>
          <p:cNvPr id="3" name="Espace réservé du pied de page 2"/>
          <p:cNvSpPr>
            <a:spLocks noGrp="1"/>
          </p:cNvSpPr>
          <p:nvPr>
            <p:ph type="ftr" sz="quarter" idx="11"/>
          </p:nvPr>
        </p:nvSpPr>
        <p:spPr/>
        <p:txBody>
          <a:bodyPr/>
          <a:lstStyle/>
          <a:p>
            <a:r>
              <a:rPr lang="fr-BE"/>
              <a:t>Monique Lafont Formation Conseil</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50</a:t>
            </a:fld>
            <a:endParaRPr lang="fr-BE"/>
          </a:p>
        </p:txBody>
      </p:sp>
      <p:sp>
        <p:nvSpPr>
          <p:cNvPr id="7" name="Espace réservé du contenu 6"/>
          <p:cNvSpPr>
            <a:spLocks noGrp="1"/>
          </p:cNvSpPr>
          <p:nvPr>
            <p:ph sz="quarter" idx="1"/>
          </p:nvPr>
        </p:nvSpPr>
        <p:spPr/>
        <p:txBody>
          <a:bodyPr>
            <a:normAutofit fontScale="92500" lnSpcReduction="20000"/>
          </a:bodyPr>
          <a:lstStyle/>
          <a:p>
            <a:r>
              <a:rPr lang="fr-FR" b="1" dirty="0"/>
              <a:t>Explorer votre PAE à partir des phrases suivantes </a:t>
            </a:r>
            <a:r>
              <a:rPr lang="fr-FR" dirty="0"/>
              <a:t>.</a:t>
            </a:r>
          </a:p>
          <a:p>
            <a:r>
              <a:rPr lang="fr-FR" dirty="0"/>
              <a:t> Signalez </a:t>
            </a:r>
            <a:r>
              <a:rPr lang="fr-FR" b="1" dirty="0"/>
              <a:t>l’état</a:t>
            </a:r>
            <a:r>
              <a:rPr lang="fr-FR" dirty="0"/>
              <a:t> qui vous vient le plus naturellement  et donnez une  réponse possible pour les </a:t>
            </a:r>
            <a:r>
              <a:rPr lang="fr-FR" b="1" dirty="0"/>
              <a:t>deux autres états du moi</a:t>
            </a:r>
          </a:p>
          <a:p>
            <a:pPr>
              <a:buFontTx/>
              <a:buChar char="-"/>
            </a:pPr>
            <a:r>
              <a:rPr lang="fr-FR" b="1" i="1" dirty="0"/>
              <a:t>Votre secrétaire a perdu une lettre importante </a:t>
            </a:r>
          </a:p>
          <a:p>
            <a:pPr>
              <a:buFontTx/>
              <a:buChar char="-"/>
            </a:pPr>
            <a:r>
              <a:rPr lang="fr-FR" b="1" i="1" dirty="0"/>
              <a:t>La photocopieuse est en panne</a:t>
            </a:r>
          </a:p>
          <a:p>
            <a:pPr>
              <a:buFontTx/>
              <a:buChar char="-"/>
            </a:pPr>
            <a:r>
              <a:rPr lang="fr-FR" b="1" i="1" dirty="0"/>
              <a:t>Votre patron n’est pas satisfait du rapport écrit par une de vos collègues</a:t>
            </a:r>
          </a:p>
          <a:p>
            <a:pPr>
              <a:buFontTx/>
              <a:buChar char="-"/>
            </a:pPr>
            <a:r>
              <a:rPr lang="fr-FR" b="1" i="1" dirty="0"/>
              <a:t>Il y a des bruits suivants lesquels un de vos collègues va être muté</a:t>
            </a:r>
          </a:p>
          <a:p>
            <a:r>
              <a:rPr lang="fr-FR" b="1" i="1" dirty="0"/>
              <a:t>Mr X Chef de service est venu en </a:t>
            </a:r>
            <a:r>
              <a:rPr lang="fr-FR" b="1" i="1" dirty="0" err="1"/>
              <a:t>blue</a:t>
            </a:r>
            <a:r>
              <a:rPr lang="fr-FR" b="1" i="1" dirty="0"/>
              <a:t> jeans et sans cravate, hier à son bureau </a:t>
            </a:r>
          </a:p>
          <a:p>
            <a:r>
              <a:rPr lang="fr-FR" b="1" i="1" dirty="0"/>
              <a:t>Mme Y, secrétaire, sort paraît-il avec son patron , membre de la Direction générale </a:t>
            </a:r>
          </a:p>
          <a:p>
            <a:pPr>
              <a:buFontTx/>
              <a:buChar char="-"/>
            </a:pPr>
            <a:endParaRPr lang="fr-FR" b="1" i="1" dirty="0"/>
          </a:p>
          <a:p>
            <a:pPr>
              <a:buFontTx/>
              <a:buChar char="-"/>
            </a:pPr>
            <a:endParaRPr lang="fr-FR" dirty="0"/>
          </a:p>
          <a:p>
            <a:pPr>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a:t>1. Apports des théories de l’information : enjeux et limites</a:t>
            </a:r>
            <a:br>
              <a:rPr lang="fr-FR" sz="2400" b="1" dirty="0"/>
            </a:br>
            <a:r>
              <a:rPr lang="fr-FR" sz="2400" b="1" i="1" dirty="0"/>
              <a:t>suite</a:t>
            </a:r>
            <a:endParaRPr lang="fr-FR" sz="2400" dirty="0"/>
          </a:p>
        </p:txBody>
      </p:sp>
      <p:sp>
        <p:nvSpPr>
          <p:cNvPr id="3" name="Espace réservé du contenu 2"/>
          <p:cNvSpPr>
            <a:spLocks noGrp="1"/>
          </p:cNvSpPr>
          <p:nvPr>
            <p:ph sz="quarter" idx="1"/>
          </p:nvPr>
        </p:nvSpPr>
        <p:spPr/>
        <p:txBody>
          <a:bodyPr/>
          <a:lstStyle/>
          <a:p>
            <a:r>
              <a:rPr lang="fr-FR" b="1" i="1" dirty="0"/>
              <a:t>Schéma général de la communication humaine de R. </a:t>
            </a:r>
            <a:r>
              <a:rPr lang="fr-FR" b="1" i="1" dirty="0" err="1"/>
              <a:t>Jackobson</a:t>
            </a:r>
            <a:r>
              <a:rPr lang="fr-FR" b="1" i="1" dirty="0"/>
              <a:t>  (1963</a:t>
            </a:r>
            <a:r>
              <a:rPr lang="fr-FR" sz="2400" b="1" i="1" dirty="0"/>
              <a:t>), </a:t>
            </a:r>
            <a:r>
              <a:rPr lang="fr-FR" sz="2400" dirty="0"/>
              <a:t>linguiste russe spécialiste de l’analyse structurelle du langage de la poésie et de l’art</a:t>
            </a:r>
          </a:p>
        </p:txBody>
      </p:sp>
      <p:sp>
        <p:nvSpPr>
          <p:cNvPr id="5" name="Rectangle 4"/>
          <p:cNvSpPr/>
          <p:nvPr/>
        </p:nvSpPr>
        <p:spPr>
          <a:xfrm>
            <a:off x="3419872" y="2564904"/>
            <a:ext cx="1872208"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Contexte </a:t>
            </a:r>
          </a:p>
          <a:p>
            <a:pPr algn="ctr"/>
            <a:r>
              <a:rPr lang="fr-FR" dirty="0"/>
              <a:t>(Référentielle)</a:t>
            </a:r>
          </a:p>
        </p:txBody>
      </p:sp>
      <p:sp>
        <p:nvSpPr>
          <p:cNvPr id="6" name="Rectangle 5"/>
          <p:cNvSpPr/>
          <p:nvPr/>
        </p:nvSpPr>
        <p:spPr>
          <a:xfrm>
            <a:off x="3419872" y="3789040"/>
            <a:ext cx="187220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Message</a:t>
            </a:r>
          </a:p>
          <a:p>
            <a:pPr algn="ctr"/>
            <a:r>
              <a:rPr lang="fr-FR" dirty="0"/>
              <a:t>(poétique)</a:t>
            </a:r>
          </a:p>
        </p:txBody>
      </p:sp>
      <p:sp>
        <p:nvSpPr>
          <p:cNvPr id="7" name="Rectangle 6"/>
          <p:cNvSpPr/>
          <p:nvPr/>
        </p:nvSpPr>
        <p:spPr>
          <a:xfrm>
            <a:off x="3347864" y="4725144"/>
            <a:ext cx="194421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Contact</a:t>
            </a:r>
          </a:p>
          <a:p>
            <a:pPr algn="ctr"/>
            <a:r>
              <a:rPr lang="fr-FR" dirty="0"/>
              <a:t>(phatique)</a:t>
            </a:r>
          </a:p>
        </p:txBody>
      </p:sp>
      <p:sp>
        <p:nvSpPr>
          <p:cNvPr id="8" name="Rectangle 7"/>
          <p:cNvSpPr/>
          <p:nvPr/>
        </p:nvSpPr>
        <p:spPr>
          <a:xfrm>
            <a:off x="3419872" y="5733256"/>
            <a:ext cx="187220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Code</a:t>
            </a:r>
          </a:p>
          <a:p>
            <a:pPr algn="ctr"/>
            <a:r>
              <a:rPr lang="fr-FR" dirty="0"/>
              <a:t>(</a:t>
            </a:r>
            <a:r>
              <a:rPr lang="fr-FR" dirty="0" err="1"/>
              <a:t>métalinguistqiue</a:t>
            </a:r>
            <a:r>
              <a:rPr lang="fr-FR" dirty="0"/>
              <a:t>)</a:t>
            </a:r>
          </a:p>
        </p:txBody>
      </p:sp>
      <p:sp>
        <p:nvSpPr>
          <p:cNvPr id="9" name="Rectangle 8"/>
          <p:cNvSpPr/>
          <p:nvPr/>
        </p:nvSpPr>
        <p:spPr>
          <a:xfrm>
            <a:off x="5940152" y="3717032"/>
            <a:ext cx="188059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Destinataire</a:t>
            </a:r>
          </a:p>
          <a:p>
            <a:pPr algn="ctr"/>
            <a:r>
              <a:rPr lang="fr-FR" dirty="0"/>
              <a:t>(conative)</a:t>
            </a:r>
          </a:p>
        </p:txBody>
      </p:sp>
      <p:sp>
        <p:nvSpPr>
          <p:cNvPr id="10" name="Rectangle 9"/>
          <p:cNvSpPr/>
          <p:nvPr/>
        </p:nvSpPr>
        <p:spPr>
          <a:xfrm>
            <a:off x="1043608" y="3645024"/>
            <a:ext cx="1584176"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Emetteur</a:t>
            </a:r>
          </a:p>
          <a:p>
            <a:pPr algn="ctr"/>
            <a:r>
              <a:rPr lang="fr-FR" dirty="0"/>
              <a:t>(expressive)</a:t>
            </a:r>
          </a:p>
        </p:txBody>
      </p:sp>
      <p:cxnSp>
        <p:nvCxnSpPr>
          <p:cNvPr id="12" name="Connecteur droit 11"/>
          <p:cNvCxnSpPr/>
          <p:nvPr/>
        </p:nvCxnSpPr>
        <p:spPr>
          <a:xfrm>
            <a:off x="4283968" y="3429000"/>
            <a:ext cx="0" cy="3600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Connecteur droit 19"/>
          <p:cNvCxnSpPr>
            <a:endCxn id="7" idx="0"/>
          </p:cNvCxnSpPr>
          <p:nvPr/>
        </p:nvCxnSpPr>
        <p:spPr>
          <a:xfrm>
            <a:off x="4319972" y="4437112"/>
            <a:ext cx="0" cy="28803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Connecteur droit 40"/>
          <p:cNvCxnSpPr>
            <a:endCxn id="8" idx="0"/>
          </p:cNvCxnSpPr>
          <p:nvPr/>
        </p:nvCxnSpPr>
        <p:spPr>
          <a:xfrm>
            <a:off x="4355976" y="5589240"/>
            <a:ext cx="0"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a:off x="5364088" y="4149080"/>
            <a:ext cx="72008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2" name="Connecteur droit 71"/>
          <p:cNvCxnSpPr>
            <a:stCxn id="10" idx="3"/>
            <a:endCxn id="6" idx="1"/>
          </p:cNvCxnSpPr>
          <p:nvPr/>
        </p:nvCxnSpPr>
        <p:spPr>
          <a:xfrm>
            <a:off x="2627784" y="4113076"/>
            <a:ext cx="792088"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CF4668DC-857F-487D-BFFA-8C0CA5037977}" type="slidenum">
              <a:rPr lang="fr-BE" smtClean="0"/>
              <a:pPr/>
              <a:t>6</a:t>
            </a:fld>
            <a:endParaRPr lang="fr-BE"/>
          </a:p>
        </p:txBody>
      </p:sp>
      <p:sp>
        <p:nvSpPr>
          <p:cNvPr id="16" name="Espace réservé du pied de page 15"/>
          <p:cNvSpPr>
            <a:spLocks noGrp="1"/>
          </p:cNvSpPr>
          <p:nvPr>
            <p:ph type="ftr" sz="quarter" idx="11"/>
          </p:nvPr>
        </p:nvSpPr>
        <p:spPr/>
        <p:txBody>
          <a:bodyPr/>
          <a:lstStyle/>
          <a:p>
            <a:r>
              <a:rPr lang="fr-BE"/>
              <a:t>Monique Lafont Formation Conseil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700" b="1" dirty="0"/>
              <a:t>1</a:t>
            </a:r>
            <a:r>
              <a:rPr lang="fr-FR" b="1" dirty="0"/>
              <a:t>. </a:t>
            </a:r>
            <a:r>
              <a:rPr lang="fr-FR" sz="2700" b="1" i="1" dirty="0"/>
              <a:t>Apports des théories de l’information : enjeux et limites</a:t>
            </a:r>
            <a:br>
              <a:rPr lang="fr-FR" sz="2700" b="1" i="1" dirty="0"/>
            </a:br>
            <a:r>
              <a:rPr lang="fr-FR" sz="2700" b="1" i="1" dirty="0"/>
              <a:t>suite</a:t>
            </a:r>
          </a:p>
        </p:txBody>
      </p:sp>
      <p:sp>
        <p:nvSpPr>
          <p:cNvPr id="3" name="Espace réservé du contenu 2"/>
          <p:cNvSpPr>
            <a:spLocks noGrp="1"/>
          </p:cNvSpPr>
          <p:nvPr>
            <p:ph sz="quarter" idx="1"/>
          </p:nvPr>
        </p:nvSpPr>
        <p:spPr/>
        <p:txBody>
          <a:bodyPr>
            <a:normAutofit fontScale="92500" lnSpcReduction="10000"/>
          </a:bodyPr>
          <a:lstStyle/>
          <a:p>
            <a:pPr>
              <a:buNone/>
            </a:pPr>
            <a:r>
              <a:rPr lang="fr-FR" b="1" i="1" dirty="0"/>
              <a:t>Les six fonctions du langage selon R. Jakobson</a:t>
            </a:r>
          </a:p>
          <a:p>
            <a:r>
              <a:rPr lang="fr-FR" sz="2000" b="1" i="1" u="sng" dirty="0"/>
              <a:t>Fonction référentielle </a:t>
            </a:r>
            <a:r>
              <a:rPr lang="fr-FR" b="1" i="1" dirty="0"/>
              <a:t>:  </a:t>
            </a:r>
            <a:r>
              <a:rPr lang="fr-FR" sz="2200" b="1" i="1" dirty="0"/>
              <a:t>renvoie à cet état du monde dont parle le message . Fonction informative de tout langage</a:t>
            </a:r>
          </a:p>
          <a:p>
            <a:r>
              <a:rPr lang="fr-FR" sz="2200" b="1" i="1" u="sng" dirty="0"/>
              <a:t>Fonction expressive </a:t>
            </a:r>
            <a:r>
              <a:rPr lang="fr-FR" sz="2200" b="1" i="1" dirty="0"/>
              <a:t>:  centrée sur l’émetteur qui exprime son attitude, émotion, affects par rapport à ce dont il parle</a:t>
            </a:r>
          </a:p>
          <a:p>
            <a:r>
              <a:rPr lang="fr-FR" sz="2200" b="1" i="1" u="sng" dirty="0"/>
              <a:t>Fonction conative </a:t>
            </a:r>
            <a:r>
              <a:rPr lang="fr-FR" sz="2200" b="1" i="1" dirty="0"/>
              <a:t>: centrée sur le destinataire et concerne tout ce qui dans l’énoncé vise à agir sur l’interlocuteur</a:t>
            </a:r>
          </a:p>
          <a:p>
            <a:r>
              <a:rPr lang="fr-FR" sz="2200" b="1" i="1" u="sng" dirty="0"/>
              <a:t>Fonction phatique </a:t>
            </a:r>
            <a:r>
              <a:rPr lang="fr-FR" sz="2200" b="1" i="1" dirty="0"/>
              <a:t>: Tout ce qui sert à assurer le contact et l’attention entre les interlocuteurs « Allo ! »</a:t>
            </a:r>
          </a:p>
          <a:p>
            <a:r>
              <a:rPr lang="fr-FR" sz="2200" b="1" i="1" u="sng" dirty="0"/>
              <a:t>Fonction métalinguistique </a:t>
            </a:r>
            <a:r>
              <a:rPr lang="fr-FR" sz="2200" b="1" i="1" dirty="0"/>
              <a:t>: Fait référence au code,  au dictionnaire, au mode d’emploi, à la traduction </a:t>
            </a:r>
          </a:p>
          <a:p>
            <a:r>
              <a:rPr lang="fr-FR" sz="2200" b="1" i="1" u="sng" dirty="0"/>
              <a:t>Fonction  poétique </a:t>
            </a:r>
            <a:r>
              <a:rPr lang="fr-FR" sz="2200" b="1" i="1" dirty="0"/>
              <a:t>:  Fait référence  au niveau de langue, à la syntaxe, aux images, à l’esthétique du message </a:t>
            </a:r>
          </a:p>
          <a:p>
            <a:endParaRPr lang="fr-FR" b="1" i="1"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7</a:t>
            </a:fld>
            <a:endParaRPr lang="fr-BE"/>
          </a:p>
        </p:txBody>
      </p:sp>
      <p:sp>
        <p:nvSpPr>
          <p:cNvPr id="5" name="Espace réservé du pied de page 4"/>
          <p:cNvSpPr>
            <a:spLocks noGrp="1"/>
          </p:cNvSpPr>
          <p:nvPr>
            <p:ph type="ftr" sz="quarter" idx="11"/>
          </p:nvPr>
        </p:nvSpPr>
        <p:spPr/>
        <p:txBody>
          <a:bodyPr/>
          <a:lstStyle/>
          <a:p>
            <a:r>
              <a:rPr lang="fr-BE"/>
              <a:t>Monique Lafont Formation Conseil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a:t>1. Apports des théories de l’information : enjeux et limites</a:t>
            </a:r>
            <a:br>
              <a:rPr lang="fr-FR" sz="2400" b="1" dirty="0"/>
            </a:br>
            <a:r>
              <a:rPr lang="fr-FR" sz="2400" b="1" i="1" dirty="0"/>
              <a:t>suite</a:t>
            </a:r>
            <a:endParaRPr lang="fr-FR" sz="2400" dirty="0"/>
          </a:p>
        </p:txBody>
      </p:sp>
      <p:sp>
        <p:nvSpPr>
          <p:cNvPr id="3" name="Espace réservé du contenu 2"/>
          <p:cNvSpPr>
            <a:spLocks noGrp="1"/>
          </p:cNvSpPr>
          <p:nvPr>
            <p:ph sz="quarter" idx="1"/>
          </p:nvPr>
        </p:nvSpPr>
        <p:spPr/>
        <p:txBody>
          <a:bodyPr/>
          <a:lstStyle/>
          <a:p>
            <a:r>
              <a:rPr lang="fr-FR" b="1" i="1" dirty="0"/>
              <a:t>Schéma général de la communication humaine de R. </a:t>
            </a:r>
            <a:r>
              <a:rPr lang="fr-FR" b="1" i="1" dirty="0" err="1"/>
              <a:t>Jackobson</a:t>
            </a:r>
            <a:r>
              <a:rPr lang="fr-FR" b="1" i="1" dirty="0"/>
              <a:t>  (1963</a:t>
            </a:r>
            <a:r>
              <a:rPr lang="fr-FR" sz="2400" b="1" i="1" dirty="0"/>
              <a:t>), </a:t>
            </a:r>
            <a:r>
              <a:rPr lang="fr-FR" sz="2400" dirty="0"/>
              <a:t>linguiste russe spécialiste de l’analyse structurelle du langage de la poésie et de l’art</a:t>
            </a:r>
          </a:p>
        </p:txBody>
      </p:sp>
      <p:sp>
        <p:nvSpPr>
          <p:cNvPr id="5" name="Rectangle 4"/>
          <p:cNvSpPr/>
          <p:nvPr/>
        </p:nvSpPr>
        <p:spPr>
          <a:xfrm>
            <a:off x="3419872" y="2564904"/>
            <a:ext cx="1872208"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Contexte </a:t>
            </a:r>
          </a:p>
          <a:p>
            <a:pPr algn="ctr"/>
            <a:r>
              <a:rPr lang="fr-FR" dirty="0"/>
              <a:t>(Référentielle)</a:t>
            </a:r>
          </a:p>
        </p:txBody>
      </p:sp>
      <p:sp>
        <p:nvSpPr>
          <p:cNvPr id="6" name="Rectangle 5"/>
          <p:cNvSpPr/>
          <p:nvPr/>
        </p:nvSpPr>
        <p:spPr>
          <a:xfrm>
            <a:off x="3419872" y="3789040"/>
            <a:ext cx="187220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Message</a:t>
            </a:r>
          </a:p>
          <a:p>
            <a:pPr algn="ctr"/>
            <a:r>
              <a:rPr lang="fr-FR" dirty="0"/>
              <a:t>(poétique)</a:t>
            </a:r>
          </a:p>
        </p:txBody>
      </p:sp>
      <p:sp>
        <p:nvSpPr>
          <p:cNvPr id="7" name="Rectangle 6"/>
          <p:cNvSpPr/>
          <p:nvPr/>
        </p:nvSpPr>
        <p:spPr>
          <a:xfrm>
            <a:off x="3347864" y="4725144"/>
            <a:ext cx="194421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Contact</a:t>
            </a:r>
          </a:p>
          <a:p>
            <a:pPr algn="ctr"/>
            <a:r>
              <a:rPr lang="fr-FR" dirty="0"/>
              <a:t>(phatique)</a:t>
            </a:r>
          </a:p>
        </p:txBody>
      </p:sp>
      <p:sp>
        <p:nvSpPr>
          <p:cNvPr id="8" name="Rectangle 7"/>
          <p:cNvSpPr/>
          <p:nvPr/>
        </p:nvSpPr>
        <p:spPr>
          <a:xfrm>
            <a:off x="3419872" y="5733256"/>
            <a:ext cx="187220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Code</a:t>
            </a:r>
          </a:p>
          <a:p>
            <a:pPr algn="ctr"/>
            <a:r>
              <a:rPr lang="fr-FR" dirty="0"/>
              <a:t>(</a:t>
            </a:r>
            <a:r>
              <a:rPr lang="fr-FR" dirty="0" err="1"/>
              <a:t>métalinguistqiue</a:t>
            </a:r>
            <a:r>
              <a:rPr lang="fr-FR" dirty="0"/>
              <a:t>)</a:t>
            </a:r>
          </a:p>
        </p:txBody>
      </p:sp>
      <p:sp>
        <p:nvSpPr>
          <p:cNvPr id="9" name="Rectangle 8"/>
          <p:cNvSpPr/>
          <p:nvPr/>
        </p:nvSpPr>
        <p:spPr>
          <a:xfrm>
            <a:off x="5940152" y="3717032"/>
            <a:ext cx="188059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Destinataire</a:t>
            </a:r>
          </a:p>
          <a:p>
            <a:pPr algn="ctr"/>
            <a:r>
              <a:rPr lang="fr-FR" dirty="0"/>
              <a:t>(conative)</a:t>
            </a:r>
          </a:p>
        </p:txBody>
      </p:sp>
      <p:sp>
        <p:nvSpPr>
          <p:cNvPr id="10" name="Rectangle 9"/>
          <p:cNvSpPr/>
          <p:nvPr/>
        </p:nvSpPr>
        <p:spPr>
          <a:xfrm>
            <a:off x="1043608" y="3645024"/>
            <a:ext cx="1584176"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Emetteur</a:t>
            </a:r>
          </a:p>
          <a:p>
            <a:pPr algn="ctr"/>
            <a:r>
              <a:rPr lang="fr-FR" dirty="0"/>
              <a:t>(expressive)</a:t>
            </a:r>
          </a:p>
        </p:txBody>
      </p:sp>
      <p:cxnSp>
        <p:nvCxnSpPr>
          <p:cNvPr id="12" name="Connecteur droit 11"/>
          <p:cNvCxnSpPr/>
          <p:nvPr/>
        </p:nvCxnSpPr>
        <p:spPr>
          <a:xfrm>
            <a:off x="4283968" y="3429000"/>
            <a:ext cx="0" cy="3600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Connecteur droit 19"/>
          <p:cNvCxnSpPr>
            <a:endCxn id="7" idx="0"/>
          </p:cNvCxnSpPr>
          <p:nvPr/>
        </p:nvCxnSpPr>
        <p:spPr>
          <a:xfrm>
            <a:off x="4319972" y="4437112"/>
            <a:ext cx="0" cy="28803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Connecteur droit 40"/>
          <p:cNvCxnSpPr>
            <a:endCxn id="8" idx="0"/>
          </p:cNvCxnSpPr>
          <p:nvPr/>
        </p:nvCxnSpPr>
        <p:spPr>
          <a:xfrm>
            <a:off x="4355976" y="5589240"/>
            <a:ext cx="0"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a:off x="5364088" y="4149080"/>
            <a:ext cx="72008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2" name="Connecteur droit 71"/>
          <p:cNvCxnSpPr>
            <a:stCxn id="10" idx="3"/>
            <a:endCxn id="6" idx="1"/>
          </p:cNvCxnSpPr>
          <p:nvPr/>
        </p:nvCxnSpPr>
        <p:spPr>
          <a:xfrm>
            <a:off x="2627784" y="4113076"/>
            <a:ext cx="792088"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CF4668DC-857F-487D-BFFA-8C0CA5037977}" type="slidenum">
              <a:rPr lang="fr-BE" smtClean="0"/>
              <a:pPr/>
              <a:t>8</a:t>
            </a:fld>
            <a:endParaRPr lang="fr-BE"/>
          </a:p>
        </p:txBody>
      </p:sp>
      <p:sp>
        <p:nvSpPr>
          <p:cNvPr id="16" name="Espace réservé du pied de page 15"/>
          <p:cNvSpPr>
            <a:spLocks noGrp="1"/>
          </p:cNvSpPr>
          <p:nvPr>
            <p:ph type="ftr" sz="quarter" idx="11"/>
          </p:nvPr>
        </p:nvSpPr>
        <p:spPr/>
        <p:txBody>
          <a:bodyPr/>
          <a:lstStyle/>
          <a:p>
            <a:r>
              <a:rPr lang="fr-BE"/>
              <a:t>Monique Lafont Formation Conseil</a:t>
            </a:r>
          </a:p>
        </p:txBody>
      </p:sp>
    </p:spTree>
    <p:extLst>
      <p:ext uri="{BB962C8B-B14F-4D97-AF65-F5344CB8AC3E}">
        <p14:creationId xmlns:p14="http://schemas.microsoft.com/office/powerpoint/2010/main" val="3323600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2. L’école de </a:t>
            </a:r>
            <a:r>
              <a:rPr lang="fr-FR" sz="2800" b="1" dirty="0" err="1"/>
              <a:t>Palo</a:t>
            </a:r>
            <a:r>
              <a:rPr lang="fr-FR" sz="2800" b="1" dirty="0"/>
              <a:t> Alto</a:t>
            </a:r>
          </a:p>
        </p:txBody>
      </p:sp>
      <p:sp>
        <p:nvSpPr>
          <p:cNvPr id="3" name="Espace réservé du contenu 2"/>
          <p:cNvSpPr>
            <a:spLocks noGrp="1"/>
          </p:cNvSpPr>
          <p:nvPr>
            <p:ph sz="quarter" idx="1"/>
          </p:nvPr>
        </p:nvSpPr>
        <p:spPr/>
        <p:txBody>
          <a:bodyPr>
            <a:normAutofit/>
          </a:bodyPr>
          <a:lstStyle/>
          <a:p>
            <a:r>
              <a:rPr lang="fr-FR" sz="2800" dirty="0"/>
              <a:t>Des années 1950 à 1980  </a:t>
            </a:r>
            <a:r>
              <a:rPr lang="fr-FR" sz="2800" b="1" dirty="0"/>
              <a:t>l’Ecole de </a:t>
            </a:r>
            <a:r>
              <a:rPr lang="fr-FR" sz="2800" b="1" dirty="0" err="1"/>
              <a:t>Palo</a:t>
            </a:r>
            <a:r>
              <a:rPr lang="fr-FR" sz="2800" b="1" dirty="0"/>
              <a:t> Alto </a:t>
            </a:r>
            <a:r>
              <a:rPr lang="fr-FR" sz="2800" dirty="0"/>
              <a:t>( ville de la banlieue de San Francisco, proche de l’université de </a:t>
            </a:r>
            <a:r>
              <a:rPr lang="fr-FR" sz="2800" dirty="0" err="1"/>
              <a:t>Standford</a:t>
            </a:r>
            <a:r>
              <a:rPr lang="fr-FR" sz="2800" dirty="0"/>
              <a:t>),  qu’on a aussi appelée le « </a:t>
            </a:r>
            <a:r>
              <a:rPr lang="fr-FR" sz="2800" b="1" dirty="0"/>
              <a:t>collège invisible</a:t>
            </a:r>
            <a:r>
              <a:rPr lang="fr-FR" sz="2800" dirty="0"/>
              <a:t> » rassemble  des </a:t>
            </a:r>
            <a:r>
              <a:rPr lang="fr-FR" sz="2800" b="1" dirty="0"/>
              <a:t>chercheurs issus d’horizons différents </a:t>
            </a:r>
            <a:r>
              <a:rPr lang="fr-FR" sz="2800" dirty="0"/>
              <a:t>qui mènent un ensemble de </a:t>
            </a:r>
            <a:r>
              <a:rPr lang="fr-FR" sz="2800" b="1" dirty="0"/>
              <a:t>travaux pluridisciplinaires</a:t>
            </a:r>
            <a:r>
              <a:rPr lang="fr-FR" sz="2800" dirty="0"/>
              <a:t> sur des </a:t>
            </a:r>
            <a:r>
              <a:rPr lang="fr-FR" sz="2800" b="1" dirty="0"/>
              <a:t>phénomènes de communication inter individuelle, sur la communication de groupes, sur les symboles, les rites </a:t>
            </a:r>
            <a:r>
              <a:rPr lang="fr-FR" dirty="0" err="1"/>
              <a:t>etc</a:t>
            </a:r>
            <a:r>
              <a:rPr lang="fr-FR" dirty="0"/>
              <a:t> . </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9</a:t>
            </a:fld>
            <a:endParaRPr lang="fr-BE"/>
          </a:p>
        </p:txBody>
      </p:sp>
      <p:sp>
        <p:nvSpPr>
          <p:cNvPr id="5" name="Espace réservé du pied de page 4"/>
          <p:cNvSpPr>
            <a:spLocks noGrp="1"/>
          </p:cNvSpPr>
          <p:nvPr>
            <p:ph type="ftr" sz="quarter" idx="11"/>
          </p:nvPr>
        </p:nvSpPr>
        <p:spPr/>
        <p:txBody>
          <a:bodyPr/>
          <a:lstStyle/>
          <a:p>
            <a:r>
              <a:rPr lang="fr-BE"/>
              <a:t>Monique Lafont Formation Conseil</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2678</TotalTime>
  <Words>4758</Words>
  <Application>Microsoft Macintosh PowerPoint</Application>
  <PresentationFormat>Affichage à l'écran (4:3)</PresentationFormat>
  <Paragraphs>607</Paragraphs>
  <Slides>50</Slides>
  <Notes>4</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50</vt:i4>
      </vt:variant>
    </vt:vector>
  </HeadingPairs>
  <TitlesOfParts>
    <vt:vector size="58" baseType="lpstr">
      <vt:lpstr>Arial</vt:lpstr>
      <vt:lpstr>Calibri</vt:lpstr>
      <vt:lpstr>Courier New</vt:lpstr>
      <vt:lpstr>Franklin Gothic Book</vt:lpstr>
      <vt:lpstr>Perpetua</vt:lpstr>
      <vt:lpstr>Times</vt:lpstr>
      <vt:lpstr>Wingdings 2</vt:lpstr>
      <vt:lpstr>Capitaux</vt:lpstr>
      <vt:lpstr>La communication  interpersonnelle  De quoi parle-t-on ?</vt:lpstr>
      <vt:lpstr>    Communiquer, oui, mais comment ?  </vt:lpstr>
      <vt:lpstr>1. Apports des théories de l’information : enjeux et limites</vt:lpstr>
      <vt:lpstr>1. Apports des théories de l’information : enjeux et limites suite…</vt:lpstr>
      <vt:lpstr>1. Apports des théories de l’information : enjeux et limites suite.</vt:lpstr>
      <vt:lpstr>1. Apports des théories de l’information : enjeux et limites suite</vt:lpstr>
      <vt:lpstr>1. Apports des théories de l’information : enjeux et limites suite</vt:lpstr>
      <vt:lpstr>1. Apports des théories de l’information : enjeux et limites suite</vt:lpstr>
      <vt:lpstr>2. L’école de Palo Alto</vt:lpstr>
      <vt:lpstr>Les membres du collège de Palo Alto :  Gregory Bateson</vt:lpstr>
      <vt:lpstr>Exemples de communications paradoxales </vt:lpstr>
      <vt:lpstr>Gregory Bateson (suite)</vt:lpstr>
      <vt:lpstr>Les membres du collège de Palo Alto : Don Jakson</vt:lpstr>
      <vt:lpstr>Les membres du collège de Palo Alto :  Paul Watzlawick  (1974)</vt:lpstr>
      <vt:lpstr>Les membres du collège de Palo Alto :  Paul Watzlawick (suite)</vt:lpstr>
      <vt:lpstr>Présentation PowerPoint</vt:lpstr>
      <vt:lpstr>Cinq axiomes de communication  selon  Paul Watzlawick</vt:lpstr>
      <vt:lpstr>Les membres du collège de Palo Alto :  Edward T. Hall (1984)</vt:lpstr>
      <vt:lpstr>Les huit distances de Edward T.Hall</vt:lpstr>
      <vt:lpstr>3. Approches de l’analyse transactionnelle (AT)</vt:lpstr>
      <vt:lpstr>Approches de l’analyse transactionnelle (AT)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AT : Les états du moi et le rôle de l’encadrement  </vt:lpstr>
      <vt:lpstr>Présentation PowerPoint</vt:lpstr>
      <vt:lpstr>Présentation PowerPoint</vt:lpstr>
      <vt:lpstr>Présentation PowerPoint</vt:lpstr>
      <vt:lpstr>Présentation PowerPoint</vt:lpstr>
      <vt:lpstr>A.T : Le Triangle thérapeutique</vt:lpstr>
      <vt:lpstr>A.T : Le Triangle thérapeutique</vt:lpstr>
      <vt:lpstr>A.T : Le Triangle thérapeutique</vt:lpstr>
      <vt:lpstr>A.T : Le Triangle thérapeutique</vt:lpstr>
      <vt:lpstr>Présentation PowerPoint</vt:lpstr>
      <vt:lpstr>AT exercices </vt:lpstr>
      <vt:lpstr>AT exercices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communication  De quoi parle-t-on ?</dc:title>
  <dc:creator>Lafont Monique</dc:creator>
  <cp:lastModifiedBy>Nicolas GALAS9</cp:lastModifiedBy>
  <cp:revision>76</cp:revision>
  <cp:lastPrinted>2018-03-05T15:19:58Z</cp:lastPrinted>
  <dcterms:created xsi:type="dcterms:W3CDTF">2012-03-11T17:08:14Z</dcterms:created>
  <dcterms:modified xsi:type="dcterms:W3CDTF">2021-11-10T17:40:41Z</dcterms:modified>
</cp:coreProperties>
</file>